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81" r:id="rId5"/>
    <p:sldId id="284" r:id="rId6"/>
    <p:sldId id="293" r:id="rId7"/>
    <p:sldId id="294" r:id="rId8"/>
    <p:sldId id="268" r:id="rId9"/>
    <p:sldId id="297" r:id="rId10"/>
    <p:sldId id="316" r:id="rId11"/>
    <p:sldId id="300" r:id="rId12"/>
    <p:sldId id="301" r:id="rId13"/>
    <p:sldId id="302" r:id="rId14"/>
    <p:sldId id="315" r:id="rId15"/>
    <p:sldId id="314" r:id="rId16"/>
    <p:sldId id="303" r:id="rId17"/>
    <p:sldId id="309" r:id="rId18"/>
    <p:sldId id="310" r:id="rId19"/>
    <p:sldId id="311" r:id="rId20"/>
    <p:sldId id="312" r:id="rId21"/>
    <p:sldId id="306" r:id="rId22"/>
    <p:sldId id="313" r:id="rId23"/>
    <p:sldId id="307" r:id="rId24"/>
    <p:sldId id="308" r:id="rId25"/>
    <p:sldId id="2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91" autoAdjust="0"/>
    <p:restoredTop sz="94863" autoAdjust="0"/>
  </p:normalViewPr>
  <p:slideViewPr>
    <p:cSldViewPr snapToGrid="0">
      <p:cViewPr>
        <p:scale>
          <a:sx n="90" d="100"/>
          <a:sy n="90" d="100"/>
        </p:scale>
        <p:origin x="144" y="696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448249-D35B-4F5D-B256-F77D044D7AF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6ED6DB1-725F-4249-8E85-08A5A62FEB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Models used: Multiple Linear Regression, K-Nearest Neighbor, decision tree, and random forest.</a:t>
          </a:r>
          <a:endParaRPr lang="en-US" dirty="0"/>
        </a:p>
      </dgm:t>
    </dgm:pt>
    <dgm:pt modelId="{8ABBFB80-5C70-4578-B249-2190ADE01DE3}" type="parTrans" cxnId="{75AE4464-D03E-4A2E-B156-4FA65CBA0E7F}">
      <dgm:prSet/>
      <dgm:spPr/>
      <dgm:t>
        <a:bodyPr/>
        <a:lstStyle/>
        <a:p>
          <a:endParaRPr lang="en-US"/>
        </a:p>
      </dgm:t>
    </dgm:pt>
    <dgm:pt modelId="{71B67F6B-8A3B-4945-9599-E199D8A5D24B}" type="sibTrans" cxnId="{75AE4464-D03E-4A2E-B156-4FA65CBA0E7F}">
      <dgm:prSet/>
      <dgm:spPr/>
      <dgm:t>
        <a:bodyPr/>
        <a:lstStyle/>
        <a:p>
          <a:endParaRPr lang="en-US"/>
        </a:p>
      </dgm:t>
    </dgm:pt>
    <dgm:pt modelId="{8B19157F-4D91-43C9-ABAD-6B6DBC3B86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Purpose: each model tests different aspects of sales data</a:t>
          </a:r>
          <a:endParaRPr lang="en-US"/>
        </a:p>
      </dgm:t>
    </dgm:pt>
    <dgm:pt modelId="{8DC43D03-F6A4-42FC-BE28-11C4EBFE4519}" type="parTrans" cxnId="{5E0BC19D-EF5D-41B7-ACD7-90311CCF8100}">
      <dgm:prSet/>
      <dgm:spPr/>
      <dgm:t>
        <a:bodyPr/>
        <a:lstStyle/>
        <a:p>
          <a:endParaRPr lang="en-US"/>
        </a:p>
      </dgm:t>
    </dgm:pt>
    <dgm:pt modelId="{28B5ADC0-A851-4EC2-95F1-D41F0AC02AF7}" type="sibTrans" cxnId="{5E0BC19D-EF5D-41B7-ACD7-90311CCF8100}">
      <dgm:prSet/>
      <dgm:spPr/>
      <dgm:t>
        <a:bodyPr/>
        <a:lstStyle/>
        <a:p>
          <a:endParaRPr lang="en-US"/>
        </a:p>
      </dgm:t>
    </dgm:pt>
    <dgm:pt modelId="{E4F99A08-29D4-9C44-898F-881342B3D4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Evaluate the metrics – RSME, R-square value</a:t>
          </a:r>
        </a:p>
      </dgm:t>
    </dgm:pt>
    <dgm:pt modelId="{9443717F-3EB8-EE4C-9436-0DA4B5E561E6}" type="parTrans" cxnId="{B72F3A77-4C71-354D-8ACD-BD60E8F2950C}">
      <dgm:prSet/>
      <dgm:spPr/>
    </dgm:pt>
    <dgm:pt modelId="{B396EDB2-1987-604F-976B-A0D22D1BF0EE}" type="sibTrans" cxnId="{B72F3A77-4C71-354D-8ACD-BD60E8F2950C}">
      <dgm:prSet/>
      <dgm:spPr/>
    </dgm:pt>
    <dgm:pt modelId="{9C7DFD85-BC3F-4A9E-B7D0-6DCA0A208ABC}" type="pres">
      <dgm:prSet presAssocID="{81448249-D35B-4F5D-B256-F77D044D7AF0}" presName="root" presStyleCnt="0">
        <dgm:presLayoutVars>
          <dgm:dir/>
          <dgm:resizeHandles val="exact"/>
        </dgm:presLayoutVars>
      </dgm:prSet>
      <dgm:spPr/>
    </dgm:pt>
    <dgm:pt modelId="{0E774B12-801A-432F-990F-F7CE85C16222}" type="pres">
      <dgm:prSet presAssocID="{96ED6DB1-725F-4249-8E85-08A5A62FEBBE}" presName="compNode" presStyleCnt="0"/>
      <dgm:spPr/>
    </dgm:pt>
    <dgm:pt modelId="{ADF972B0-900D-43AD-B4F7-F9C78A0B290F}" type="pres">
      <dgm:prSet presAssocID="{96ED6DB1-725F-4249-8E85-08A5A62FEBBE}" presName="bgRect" presStyleLbl="bgShp" presStyleIdx="0" presStyleCnt="3"/>
      <dgm:spPr/>
    </dgm:pt>
    <dgm:pt modelId="{462236A7-08DF-48F5-869D-9912150098B7}" type="pres">
      <dgm:prSet presAssocID="{96ED6DB1-725F-4249-8E85-08A5A62FEBB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est scene"/>
        </a:ext>
      </dgm:extLst>
    </dgm:pt>
    <dgm:pt modelId="{2A5BB724-9247-48E8-B5F5-D06F80E63DA0}" type="pres">
      <dgm:prSet presAssocID="{96ED6DB1-725F-4249-8E85-08A5A62FEBBE}" presName="spaceRect" presStyleCnt="0"/>
      <dgm:spPr/>
    </dgm:pt>
    <dgm:pt modelId="{5F6B57AB-0E20-447A-9103-B5F691C2C4D6}" type="pres">
      <dgm:prSet presAssocID="{96ED6DB1-725F-4249-8E85-08A5A62FEBBE}" presName="parTx" presStyleLbl="revTx" presStyleIdx="0" presStyleCnt="3">
        <dgm:presLayoutVars>
          <dgm:chMax val="0"/>
          <dgm:chPref val="0"/>
        </dgm:presLayoutVars>
      </dgm:prSet>
      <dgm:spPr/>
    </dgm:pt>
    <dgm:pt modelId="{753D8DA1-E251-403F-A91B-3BEBBCEC61FC}" type="pres">
      <dgm:prSet presAssocID="{71B67F6B-8A3B-4945-9599-E199D8A5D24B}" presName="sibTrans" presStyleCnt="0"/>
      <dgm:spPr/>
    </dgm:pt>
    <dgm:pt modelId="{A11DBD5A-8253-4C7F-AFED-8F5B8875084B}" type="pres">
      <dgm:prSet presAssocID="{8B19157F-4D91-43C9-ABAD-6B6DBC3B8662}" presName="compNode" presStyleCnt="0"/>
      <dgm:spPr/>
    </dgm:pt>
    <dgm:pt modelId="{13873DB3-E2F7-4867-ABED-CA346CD43EDF}" type="pres">
      <dgm:prSet presAssocID="{8B19157F-4D91-43C9-ABAD-6B6DBC3B8662}" presName="bgRect" presStyleLbl="bgShp" presStyleIdx="1" presStyleCnt="3"/>
      <dgm:spPr/>
    </dgm:pt>
    <dgm:pt modelId="{21FF1B77-C6A6-438F-B24F-6B7C453B4D38}" type="pres">
      <dgm:prSet presAssocID="{8B19157F-4D91-43C9-ABAD-6B6DBC3B866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38E89F8-95F6-4DE3-8D4B-D8F43F26C258}" type="pres">
      <dgm:prSet presAssocID="{8B19157F-4D91-43C9-ABAD-6B6DBC3B8662}" presName="spaceRect" presStyleCnt="0"/>
      <dgm:spPr/>
    </dgm:pt>
    <dgm:pt modelId="{B99368CE-EFC6-48C6-BAB4-808A867BC73D}" type="pres">
      <dgm:prSet presAssocID="{8B19157F-4D91-43C9-ABAD-6B6DBC3B8662}" presName="parTx" presStyleLbl="revTx" presStyleIdx="1" presStyleCnt="3">
        <dgm:presLayoutVars>
          <dgm:chMax val="0"/>
          <dgm:chPref val="0"/>
        </dgm:presLayoutVars>
      </dgm:prSet>
      <dgm:spPr/>
    </dgm:pt>
    <dgm:pt modelId="{F4A6C880-4DFF-4546-9749-F70EEA008524}" type="pres">
      <dgm:prSet presAssocID="{28B5ADC0-A851-4EC2-95F1-D41F0AC02AF7}" presName="sibTrans" presStyleCnt="0"/>
      <dgm:spPr/>
    </dgm:pt>
    <dgm:pt modelId="{CF3A74BA-6356-5849-995A-953FA99B5B98}" type="pres">
      <dgm:prSet presAssocID="{E4F99A08-29D4-9C44-898F-881342B3D446}" presName="compNode" presStyleCnt="0"/>
      <dgm:spPr/>
    </dgm:pt>
    <dgm:pt modelId="{26DE0379-9E40-204B-88EC-87E3A659B1B9}" type="pres">
      <dgm:prSet presAssocID="{E4F99A08-29D4-9C44-898F-881342B3D446}" presName="bgRect" presStyleLbl="bgShp" presStyleIdx="2" presStyleCnt="3"/>
      <dgm:spPr/>
    </dgm:pt>
    <dgm:pt modelId="{9B23F708-A019-7A4B-AC53-4079A877A445}" type="pres">
      <dgm:prSet presAssocID="{E4F99A08-29D4-9C44-898F-881342B3D446}" presName="iconRect" presStyleLbl="node1" presStyleIdx="2" presStyleCnt="3"/>
      <dgm:spPr/>
    </dgm:pt>
    <dgm:pt modelId="{D76E07A2-6F17-E246-BB37-51ED3C016C25}" type="pres">
      <dgm:prSet presAssocID="{E4F99A08-29D4-9C44-898F-881342B3D446}" presName="spaceRect" presStyleCnt="0"/>
      <dgm:spPr/>
    </dgm:pt>
    <dgm:pt modelId="{D20A6869-7161-544C-942D-5046017BBD9A}" type="pres">
      <dgm:prSet presAssocID="{E4F99A08-29D4-9C44-898F-881342B3D44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5AE4464-D03E-4A2E-B156-4FA65CBA0E7F}" srcId="{81448249-D35B-4F5D-B256-F77D044D7AF0}" destId="{96ED6DB1-725F-4249-8E85-08A5A62FEBBE}" srcOrd="0" destOrd="0" parTransId="{8ABBFB80-5C70-4578-B249-2190ADE01DE3}" sibTransId="{71B67F6B-8A3B-4945-9599-E199D8A5D24B}"/>
    <dgm:cxn modelId="{B72F3A77-4C71-354D-8ACD-BD60E8F2950C}" srcId="{81448249-D35B-4F5D-B256-F77D044D7AF0}" destId="{E4F99A08-29D4-9C44-898F-881342B3D446}" srcOrd="2" destOrd="0" parTransId="{9443717F-3EB8-EE4C-9436-0DA4B5E561E6}" sibTransId="{B396EDB2-1987-604F-976B-A0D22D1BF0EE}"/>
    <dgm:cxn modelId="{0C0FE07B-CCBB-FC42-A76E-A024F05DC4E0}" type="presOf" srcId="{E4F99A08-29D4-9C44-898F-881342B3D446}" destId="{D20A6869-7161-544C-942D-5046017BBD9A}" srcOrd="0" destOrd="0" presId="urn:microsoft.com/office/officeart/2018/2/layout/IconVerticalSolidList"/>
    <dgm:cxn modelId="{39626B8C-13B1-4350-AB08-BCFBBC88B135}" type="presOf" srcId="{8B19157F-4D91-43C9-ABAD-6B6DBC3B8662}" destId="{B99368CE-EFC6-48C6-BAB4-808A867BC73D}" srcOrd="0" destOrd="0" presId="urn:microsoft.com/office/officeart/2018/2/layout/IconVerticalSolidList"/>
    <dgm:cxn modelId="{5E0BC19D-EF5D-41B7-ACD7-90311CCF8100}" srcId="{81448249-D35B-4F5D-B256-F77D044D7AF0}" destId="{8B19157F-4D91-43C9-ABAD-6B6DBC3B8662}" srcOrd="1" destOrd="0" parTransId="{8DC43D03-F6A4-42FC-BE28-11C4EBFE4519}" sibTransId="{28B5ADC0-A851-4EC2-95F1-D41F0AC02AF7}"/>
    <dgm:cxn modelId="{01FEDEBB-6B82-4BE4-BC8D-E3209A62EDDB}" type="presOf" srcId="{81448249-D35B-4F5D-B256-F77D044D7AF0}" destId="{9C7DFD85-BC3F-4A9E-B7D0-6DCA0A208ABC}" srcOrd="0" destOrd="0" presId="urn:microsoft.com/office/officeart/2018/2/layout/IconVerticalSolidList"/>
    <dgm:cxn modelId="{FCC888E6-138B-4A08-9891-AFF020903FCC}" type="presOf" srcId="{96ED6DB1-725F-4249-8E85-08A5A62FEBBE}" destId="{5F6B57AB-0E20-447A-9103-B5F691C2C4D6}" srcOrd="0" destOrd="0" presId="urn:microsoft.com/office/officeart/2018/2/layout/IconVerticalSolidList"/>
    <dgm:cxn modelId="{E483D304-3B39-45C3-98E6-1C1337F54CA1}" type="presParOf" srcId="{9C7DFD85-BC3F-4A9E-B7D0-6DCA0A208ABC}" destId="{0E774B12-801A-432F-990F-F7CE85C16222}" srcOrd="0" destOrd="0" presId="urn:microsoft.com/office/officeart/2018/2/layout/IconVerticalSolidList"/>
    <dgm:cxn modelId="{C4AD5CC1-D759-4540-BFA8-E6268E9D3716}" type="presParOf" srcId="{0E774B12-801A-432F-990F-F7CE85C16222}" destId="{ADF972B0-900D-43AD-B4F7-F9C78A0B290F}" srcOrd="0" destOrd="0" presId="urn:microsoft.com/office/officeart/2018/2/layout/IconVerticalSolidList"/>
    <dgm:cxn modelId="{57924E78-5E22-4E8B-9605-208A3E34936E}" type="presParOf" srcId="{0E774B12-801A-432F-990F-F7CE85C16222}" destId="{462236A7-08DF-48F5-869D-9912150098B7}" srcOrd="1" destOrd="0" presId="urn:microsoft.com/office/officeart/2018/2/layout/IconVerticalSolidList"/>
    <dgm:cxn modelId="{E3B633EC-91B1-4A65-AE9B-D0390965553E}" type="presParOf" srcId="{0E774B12-801A-432F-990F-F7CE85C16222}" destId="{2A5BB724-9247-48E8-B5F5-D06F80E63DA0}" srcOrd="2" destOrd="0" presId="urn:microsoft.com/office/officeart/2018/2/layout/IconVerticalSolidList"/>
    <dgm:cxn modelId="{8EFAD4B6-C93B-4515-9F5E-A84D0F191C97}" type="presParOf" srcId="{0E774B12-801A-432F-990F-F7CE85C16222}" destId="{5F6B57AB-0E20-447A-9103-B5F691C2C4D6}" srcOrd="3" destOrd="0" presId="urn:microsoft.com/office/officeart/2018/2/layout/IconVerticalSolidList"/>
    <dgm:cxn modelId="{0D7FCE7F-1C49-495D-80A2-C48A976CD108}" type="presParOf" srcId="{9C7DFD85-BC3F-4A9E-B7D0-6DCA0A208ABC}" destId="{753D8DA1-E251-403F-A91B-3BEBBCEC61FC}" srcOrd="1" destOrd="0" presId="urn:microsoft.com/office/officeart/2018/2/layout/IconVerticalSolidList"/>
    <dgm:cxn modelId="{B74C1223-4BD7-4DE9-81BC-290748FEE2F6}" type="presParOf" srcId="{9C7DFD85-BC3F-4A9E-B7D0-6DCA0A208ABC}" destId="{A11DBD5A-8253-4C7F-AFED-8F5B8875084B}" srcOrd="2" destOrd="0" presId="urn:microsoft.com/office/officeart/2018/2/layout/IconVerticalSolidList"/>
    <dgm:cxn modelId="{EACB5040-4EC3-4C58-A490-3AE85AFF0903}" type="presParOf" srcId="{A11DBD5A-8253-4C7F-AFED-8F5B8875084B}" destId="{13873DB3-E2F7-4867-ABED-CA346CD43EDF}" srcOrd="0" destOrd="0" presId="urn:microsoft.com/office/officeart/2018/2/layout/IconVerticalSolidList"/>
    <dgm:cxn modelId="{4D6FE7C9-9527-49AB-9B48-92A31989F9FE}" type="presParOf" srcId="{A11DBD5A-8253-4C7F-AFED-8F5B8875084B}" destId="{21FF1B77-C6A6-438F-B24F-6B7C453B4D38}" srcOrd="1" destOrd="0" presId="urn:microsoft.com/office/officeart/2018/2/layout/IconVerticalSolidList"/>
    <dgm:cxn modelId="{CFBFB049-311F-4E7C-9F89-89865351122D}" type="presParOf" srcId="{A11DBD5A-8253-4C7F-AFED-8F5B8875084B}" destId="{738E89F8-95F6-4DE3-8D4B-D8F43F26C258}" srcOrd="2" destOrd="0" presId="urn:microsoft.com/office/officeart/2018/2/layout/IconVerticalSolidList"/>
    <dgm:cxn modelId="{3C35B934-389E-490F-A9ED-B616DE1FA652}" type="presParOf" srcId="{A11DBD5A-8253-4C7F-AFED-8F5B8875084B}" destId="{B99368CE-EFC6-48C6-BAB4-808A867BC73D}" srcOrd="3" destOrd="0" presId="urn:microsoft.com/office/officeart/2018/2/layout/IconVerticalSolidList"/>
    <dgm:cxn modelId="{6E776E7B-DCA5-FE42-AD5A-530156551C90}" type="presParOf" srcId="{9C7DFD85-BC3F-4A9E-B7D0-6DCA0A208ABC}" destId="{F4A6C880-4DFF-4546-9749-F70EEA008524}" srcOrd="3" destOrd="0" presId="urn:microsoft.com/office/officeart/2018/2/layout/IconVerticalSolidList"/>
    <dgm:cxn modelId="{AEBE5F97-680E-BF4F-9CE5-DC48AB51B1E7}" type="presParOf" srcId="{9C7DFD85-BC3F-4A9E-B7D0-6DCA0A208ABC}" destId="{CF3A74BA-6356-5849-995A-953FA99B5B98}" srcOrd="4" destOrd="0" presId="urn:microsoft.com/office/officeart/2018/2/layout/IconVerticalSolidList"/>
    <dgm:cxn modelId="{E4B78684-D4A7-0B4B-BAF5-6D9C6D4A78C2}" type="presParOf" srcId="{CF3A74BA-6356-5849-995A-953FA99B5B98}" destId="{26DE0379-9E40-204B-88EC-87E3A659B1B9}" srcOrd="0" destOrd="0" presId="urn:microsoft.com/office/officeart/2018/2/layout/IconVerticalSolidList"/>
    <dgm:cxn modelId="{99B68161-8E2E-D147-AA3C-97892EA7DDA4}" type="presParOf" srcId="{CF3A74BA-6356-5849-995A-953FA99B5B98}" destId="{9B23F708-A019-7A4B-AC53-4079A877A445}" srcOrd="1" destOrd="0" presId="urn:microsoft.com/office/officeart/2018/2/layout/IconVerticalSolidList"/>
    <dgm:cxn modelId="{8B508477-8907-D243-82E8-DA33D1E81082}" type="presParOf" srcId="{CF3A74BA-6356-5849-995A-953FA99B5B98}" destId="{D76E07A2-6F17-E246-BB37-51ED3C016C25}" srcOrd="2" destOrd="0" presId="urn:microsoft.com/office/officeart/2018/2/layout/IconVerticalSolidList"/>
    <dgm:cxn modelId="{A70E6AC0-D2A0-EF46-81B1-F2CDBF74E0A3}" type="presParOf" srcId="{CF3A74BA-6356-5849-995A-953FA99B5B98}" destId="{D20A6869-7161-544C-942D-5046017BBD9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B6B298-01DF-4FAE-B775-AA113DB596BF}" type="doc">
      <dgm:prSet loTypeId="urn:microsoft.com/office/officeart/2005/8/layout/hierarchy1" loCatId="hierarchy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F143979-AF0D-439A-8879-8CE4F278450C}">
      <dgm:prSet/>
      <dgm:spPr/>
      <dgm:t>
        <a:bodyPr/>
        <a:lstStyle/>
        <a:p>
          <a:r>
            <a:rPr lang="en-US" b="0" dirty="0"/>
            <a:t>Random Forest </a:t>
          </a:r>
          <a:r>
            <a:rPr lang="en-US" dirty="0"/>
            <a:t>was the best model due to its accuracy and robustness</a:t>
          </a:r>
        </a:p>
      </dgm:t>
    </dgm:pt>
    <dgm:pt modelId="{D79C37B3-9520-4A06-9F98-442AB3DEF915}" type="parTrans" cxnId="{2801CC78-E608-4819-A522-A57A06192E3C}">
      <dgm:prSet/>
      <dgm:spPr/>
      <dgm:t>
        <a:bodyPr/>
        <a:lstStyle/>
        <a:p>
          <a:endParaRPr lang="en-US"/>
        </a:p>
      </dgm:t>
    </dgm:pt>
    <dgm:pt modelId="{4DA0D8AB-3632-45C7-BA02-9525A9109662}" type="sibTrans" cxnId="{2801CC78-E608-4819-A522-A57A06192E3C}">
      <dgm:prSet/>
      <dgm:spPr/>
      <dgm:t>
        <a:bodyPr/>
        <a:lstStyle/>
        <a:p>
          <a:endParaRPr lang="en-US"/>
        </a:p>
      </dgm:t>
    </dgm:pt>
    <dgm:pt modelId="{44458E8F-F8DA-4C94-AC30-2E3DC559B2F7}">
      <dgm:prSet/>
      <dgm:spPr/>
      <dgm:t>
        <a:bodyPr/>
        <a:lstStyle/>
        <a:p>
          <a:r>
            <a:rPr lang="en-US" dirty="0"/>
            <a:t>Recommendation for real-world sales forecasting</a:t>
          </a:r>
        </a:p>
      </dgm:t>
    </dgm:pt>
    <dgm:pt modelId="{95891A6D-1010-4BE6-83EB-B9D41527A79D}" type="parTrans" cxnId="{9F4A54E6-88E3-428C-AEE2-4A8009DBCD49}">
      <dgm:prSet/>
      <dgm:spPr/>
      <dgm:t>
        <a:bodyPr/>
        <a:lstStyle/>
        <a:p>
          <a:endParaRPr lang="en-US"/>
        </a:p>
      </dgm:t>
    </dgm:pt>
    <dgm:pt modelId="{026B503C-D728-403A-AEA4-C06C6DCEF9A2}" type="sibTrans" cxnId="{9F4A54E6-88E3-428C-AEE2-4A8009DBCD49}">
      <dgm:prSet/>
      <dgm:spPr/>
      <dgm:t>
        <a:bodyPr/>
        <a:lstStyle/>
        <a:p>
          <a:endParaRPr lang="en-US"/>
        </a:p>
      </dgm:t>
    </dgm:pt>
    <dgm:pt modelId="{C2C5CF4D-FE59-43D0-8BD2-3FB566CAFC3B}">
      <dgm:prSet/>
      <dgm:spPr/>
      <dgm:t>
        <a:bodyPr/>
        <a:lstStyle/>
        <a:p>
          <a:r>
            <a:rPr lang="en-US" dirty="0"/>
            <a:t>Enhances decision-making and operational efficiency. </a:t>
          </a:r>
        </a:p>
      </dgm:t>
    </dgm:pt>
    <dgm:pt modelId="{7C736EE9-E1AE-405A-BA87-3A6F270A354C}" type="parTrans" cxnId="{31092F05-3146-451B-9B7F-5F76F79BE79D}">
      <dgm:prSet/>
      <dgm:spPr/>
      <dgm:t>
        <a:bodyPr/>
        <a:lstStyle/>
        <a:p>
          <a:endParaRPr lang="en-US"/>
        </a:p>
      </dgm:t>
    </dgm:pt>
    <dgm:pt modelId="{0B387B7C-B526-4F84-B0C3-22AEA377A146}" type="sibTrans" cxnId="{31092F05-3146-451B-9B7F-5F76F79BE79D}">
      <dgm:prSet/>
      <dgm:spPr/>
      <dgm:t>
        <a:bodyPr/>
        <a:lstStyle/>
        <a:p>
          <a:endParaRPr lang="en-US"/>
        </a:p>
      </dgm:t>
    </dgm:pt>
    <dgm:pt modelId="{6C9041B7-EB02-4DEE-9A79-59FF332C835D}" type="pres">
      <dgm:prSet presAssocID="{16B6B298-01DF-4FAE-B775-AA113DB596B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3A2FC3A-71B5-48BF-B989-E0B918021B61}" type="pres">
      <dgm:prSet presAssocID="{9F143979-AF0D-439A-8879-8CE4F278450C}" presName="hierRoot1" presStyleCnt="0"/>
      <dgm:spPr/>
    </dgm:pt>
    <dgm:pt modelId="{A80A6129-34B3-4553-B4C4-27BCB3878022}" type="pres">
      <dgm:prSet presAssocID="{9F143979-AF0D-439A-8879-8CE4F278450C}" presName="composite" presStyleCnt="0"/>
      <dgm:spPr/>
    </dgm:pt>
    <dgm:pt modelId="{8C0DD94F-E272-41E5-A61C-BB6372CDA341}" type="pres">
      <dgm:prSet presAssocID="{9F143979-AF0D-439A-8879-8CE4F278450C}" presName="background" presStyleLbl="node0" presStyleIdx="0" presStyleCnt="3"/>
      <dgm:spPr/>
    </dgm:pt>
    <dgm:pt modelId="{284646F9-B1D1-4398-A680-18D9A4EF20A1}" type="pres">
      <dgm:prSet presAssocID="{9F143979-AF0D-439A-8879-8CE4F278450C}" presName="text" presStyleLbl="fgAcc0" presStyleIdx="0" presStyleCnt="3">
        <dgm:presLayoutVars>
          <dgm:chPref val="3"/>
        </dgm:presLayoutVars>
      </dgm:prSet>
      <dgm:spPr/>
    </dgm:pt>
    <dgm:pt modelId="{644661D5-A37A-478D-A516-75E60598567F}" type="pres">
      <dgm:prSet presAssocID="{9F143979-AF0D-439A-8879-8CE4F278450C}" presName="hierChild2" presStyleCnt="0"/>
      <dgm:spPr/>
    </dgm:pt>
    <dgm:pt modelId="{24AF3AD9-3555-41D6-B366-6C19B7F30458}" type="pres">
      <dgm:prSet presAssocID="{44458E8F-F8DA-4C94-AC30-2E3DC559B2F7}" presName="hierRoot1" presStyleCnt="0"/>
      <dgm:spPr/>
    </dgm:pt>
    <dgm:pt modelId="{62ECD35E-0BB1-4C54-B173-EA80231916CB}" type="pres">
      <dgm:prSet presAssocID="{44458E8F-F8DA-4C94-AC30-2E3DC559B2F7}" presName="composite" presStyleCnt="0"/>
      <dgm:spPr/>
    </dgm:pt>
    <dgm:pt modelId="{463164DC-DA4B-4D71-B9DC-FDC0BB64E8EA}" type="pres">
      <dgm:prSet presAssocID="{44458E8F-F8DA-4C94-AC30-2E3DC559B2F7}" presName="background" presStyleLbl="node0" presStyleIdx="1" presStyleCnt="3"/>
      <dgm:spPr/>
    </dgm:pt>
    <dgm:pt modelId="{EC3818DD-9FAE-4FDA-A451-5AC7E9BEBA7F}" type="pres">
      <dgm:prSet presAssocID="{44458E8F-F8DA-4C94-AC30-2E3DC559B2F7}" presName="text" presStyleLbl="fgAcc0" presStyleIdx="1" presStyleCnt="3">
        <dgm:presLayoutVars>
          <dgm:chPref val="3"/>
        </dgm:presLayoutVars>
      </dgm:prSet>
      <dgm:spPr/>
    </dgm:pt>
    <dgm:pt modelId="{3992D27C-7B49-4183-BDCD-AF259E0C8D7B}" type="pres">
      <dgm:prSet presAssocID="{44458E8F-F8DA-4C94-AC30-2E3DC559B2F7}" presName="hierChild2" presStyleCnt="0"/>
      <dgm:spPr/>
    </dgm:pt>
    <dgm:pt modelId="{DB3477AC-EEA9-428A-B3E2-39EEDF5B3B4B}" type="pres">
      <dgm:prSet presAssocID="{C2C5CF4D-FE59-43D0-8BD2-3FB566CAFC3B}" presName="hierRoot1" presStyleCnt="0"/>
      <dgm:spPr/>
    </dgm:pt>
    <dgm:pt modelId="{4C7C581F-2E49-43DB-BD5C-6555FF0F7891}" type="pres">
      <dgm:prSet presAssocID="{C2C5CF4D-FE59-43D0-8BD2-3FB566CAFC3B}" presName="composite" presStyleCnt="0"/>
      <dgm:spPr/>
    </dgm:pt>
    <dgm:pt modelId="{0434BA8E-1918-4775-8013-D0E294527CEA}" type="pres">
      <dgm:prSet presAssocID="{C2C5CF4D-FE59-43D0-8BD2-3FB566CAFC3B}" presName="background" presStyleLbl="node0" presStyleIdx="2" presStyleCnt="3"/>
      <dgm:spPr/>
    </dgm:pt>
    <dgm:pt modelId="{4AE2D0E9-9AC3-4DA2-AFFA-BC612C84C0A6}" type="pres">
      <dgm:prSet presAssocID="{C2C5CF4D-FE59-43D0-8BD2-3FB566CAFC3B}" presName="text" presStyleLbl="fgAcc0" presStyleIdx="2" presStyleCnt="3">
        <dgm:presLayoutVars>
          <dgm:chPref val="3"/>
        </dgm:presLayoutVars>
      </dgm:prSet>
      <dgm:spPr/>
    </dgm:pt>
    <dgm:pt modelId="{AA4D4F27-6DB6-473F-B304-7929F0984443}" type="pres">
      <dgm:prSet presAssocID="{C2C5CF4D-FE59-43D0-8BD2-3FB566CAFC3B}" presName="hierChild2" presStyleCnt="0"/>
      <dgm:spPr/>
    </dgm:pt>
  </dgm:ptLst>
  <dgm:cxnLst>
    <dgm:cxn modelId="{31092F05-3146-451B-9B7F-5F76F79BE79D}" srcId="{16B6B298-01DF-4FAE-B775-AA113DB596BF}" destId="{C2C5CF4D-FE59-43D0-8BD2-3FB566CAFC3B}" srcOrd="2" destOrd="0" parTransId="{7C736EE9-E1AE-405A-BA87-3A6F270A354C}" sibTransId="{0B387B7C-B526-4F84-B0C3-22AEA377A146}"/>
    <dgm:cxn modelId="{71CC3B06-A671-472F-9A5A-72F1C566B966}" type="presOf" srcId="{16B6B298-01DF-4FAE-B775-AA113DB596BF}" destId="{6C9041B7-EB02-4DEE-9A79-59FF332C835D}" srcOrd="0" destOrd="0" presId="urn:microsoft.com/office/officeart/2005/8/layout/hierarchy1"/>
    <dgm:cxn modelId="{BA6B9D19-D888-490B-B595-129544A426BE}" type="presOf" srcId="{9F143979-AF0D-439A-8879-8CE4F278450C}" destId="{284646F9-B1D1-4398-A680-18D9A4EF20A1}" srcOrd="0" destOrd="0" presId="urn:microsoft.com/office/officeart/2005/8/layout/hierarchy1"/>
    <dgm:cxn modelId="{A25E253B-3284-4522-B513-A4BACC9E746E}" type="presOf" srcId="{C2C5CF4D-FE59-43D0-8BD2-3FB566CAFC3B}" destId="{4AE2D0E9-9AC3-4DA2-AFFA-BC612C84C0A6}" srcOrd="0" destOrd="0" presId="urn:microsoft.com/office/officeart/2005/8/layout/hierarchy1"/>
    <dgm:cxn modelId="{C7672B64-4C39-41D0-AE2A-55C16E641455}" type="presOf" srcId="{44458E8F-F8DA-4C94-AC30-2E3DC559B2F7}" destId="{EC3818DD-9FAE-4FDA-A451-5AC7E9BEBA7F}" srcOrd="0" destOrd="0" presId="urn:microsoft.com/office/officeart/2005/8/layout/hierarchy1"/>
    <dgm:cxn modelId="{2801CC78-E608-4819-A522-A57A06192E3C}" srcId="{16B6B298-01DF-4FAE-B775-AA113DB596BF}" destId="{9F143979-AF0D-439A-8879-8CE4F278450C}" srcOrd="0" destOrd="0" parTransId="{D79C37B3-9520-4A06-9F98-442AB3DEF915}" sibTransId="{4DA0D8AB-3632-45C7-BA02-9525A9109662}"/>
    <dgm:cxn modelId="{9F4A54E6-88E3-428C-AEE2-4A8009DBCD49}" srcId="{16B6B298-01DF-4FAE-B775-AA113DB596BF}" destId="{44458E8F-F8DA-4C94-AC30-2E3DC559B2F7}" srcOrd="1" destOrd="0" parTransId="{95891A6D-1010-4BE6-83EB-B9D41527A79D}" sibTransId="{026B503C-D728-403A-AEA4-C06C6DCEF9A2}"/>
    <dgm:cxn modelId="{140C4E13-5FD4-45F2-8DF3-7DDFAE153074}" type="presParOf" srcId="{6C9041B7-EB02-4DEE-9A79-59FF332C835D}" destId="{A3A2FC3A-71B5-48BF-B989-E0B918021B61}" srcOrd="0" destOrd="0" presId="urn:microsoft.com/office/officeart/2005/8/layout/hierarchy1"/>
    <dgm:cxn modelId="{65FEAB81-59C9-4049-89DE-6EE4D6D0AA5B}" type="presParOf" srcId="{A3A2FC3A-71B5-48BF-B989-E0B918021B61}" destId="{A80A6129-34B3-4553-B4C4-27BCB3878022}" srcOrd="0" destOrd="0" presId="urn:microsoft.com/office/officeart/2005/8/layout/hierarchy1"/>
    <dgm:cxn modelId="{09A19D8C-087B-429D-A13E-5D6570F3E5CA}" type="presParOf" srcId="{A80A6129-34B3-4553-B4C4-27BCB3878022}" destId="{8C0DD94F-E272-41E5-A61C-BB6372CDA341}" srcOrd="0" destOrd="0" presId="urn:microsoft.com/office/officeart/2005/8/layout/hierarchy1"/>
    <dgm:cxn modelId="{D5CDBCBB-0698-4637-BFBD-FB437D3846AD}" type="presParOf" srcId="{A80A6129-34B3-4553-B4C4-27BCB3878022}" destId="{284646F9-B1D1-4398-A680-18D9A4EF20A1}" srcOrd="1" destOrd="0" presId="urn:microsoft.com/office/officeart/2005/8/layout/hierarchy1"/>
    <dgm:cxn modelId="{3930C8D1-4C39-4BCF-BC57-6BBF53027E7F}" type="presParOf" srcId="{A3A2FC3A-71B5-48BF-B989-E0B918021B61}" destId="{644661D5-A37A-478D-A516-75E60598567F}" srcOrd="1" destOrd="0" presId="urn:microsoft.com/office/officeart/2005/8/layout/hierarchy1"/>
    <dgm:cxn modelId="{F5503B67-FEB1-4B61-B56F-61AF3117EDF3}" type="presParOf" srcId="{6C9041B7-EB02-4DEE-9A79-59FF332C835D}" destId="{24AF3AD9-3555-41D6-B366-6C19B7F30458}" srcOrd="1" destOrd="0" presId="urn:microsoft.com/office/officeart/2005/8/layout/hierarchy1"/>
    <dgm:cxn modelId="{D4BAAFCD-8973-4BDF-989B-EBA154B34503}" type="presParOf" srcId="{24AF3AD9-3555-41D6-B366-6C19B7F30458}" destId="{62ECD35E-0BB1-4C54-B173-EA80231916CB}" srcOrd="0" destOrd="0" presId="urn:microsoft.com/office/officeart/2005/8/layout/hierarchy1"/>
    <dgm:cxn modelId="{3BC6F8F3-5EF8-4FC6-B7F0-A5AB62D3D6B6}" type="presParOf" srcId="{62ECD35E-0BB1-4C54-B173-EA80231916CB}" destId="{463164DC-DA4B-4D71-B9DC-FDC0BB64E8EA}" srcOrd="0" destOrd="0" presId="urn:microsoft.com/office/officeart/2005/8/layout/hierarchy1"/>
    <dgm:cxn modelId="{6D7E8270-7722-4AD4-8F19-AD4917CFBEA9}" type="presParOf" srcId="{62ECD35E-0BB1-4C54-B173-EA80231916CB}" destId="{EC3818DD-9FAE-4FDA-A451-5AC7E9BEBA7F}" srcOrd="1" destOrd="0" presId="urn:microsoft.com/office/officeart/2005/8/layout/hierarchy1"/>
    <dgm:cxn modelId="{7860EDC2-D1A1-4026-9452-D8C2D012A841}" type="presParOf" srcId="{24AF3AD9-3555-41D6-B366-6C19B7F30458}" destId="{3992D27C-7B49-4183-BDCD-AF259E0C8D7B}" srcOrd="1" destOrd="0" presId="urn:microsoft.com/office/officeart/2005/8/layout/hierarchy1"/>
    <dgm:cxn modelId="{E964DDE4-6B71-4D14-A7E0-28E6BC971F2B}" type="presParOf" srcId="{6C9041B7-EB02-4DEE-9A79-59FF332C835D}" destId="{DB3477AC-EEA9-428A-B3E2-39EEDF5B3B4B}" srcOrd="2" destOrd="0" presId="urn:microsoft.com/office/officeart/2005/8/layout/hierarchy1"/>
    <dgm:cxn modelId="{A21F42A2-B235-43CF-B035-3167989B0C5E}" type="presParOf" srcId="{DB3477AC-EEA9-428A-B3E2-39EEDF5B3B4B}" destId="{4C7C581F-2E49-43DB-BD5C-6555FF0F7891}" srcOrd="0" destOrd="0" presId="urn:microsoft.com/office/officeart/2005/8/layout/hierarchy1"/>
    <dgm:cxn modelId="{FCC07563-7DE5-450F-9D53-AB9E0B9BEC36}" type="presParOf" srcId="{4C7C581F-2E49-43DB-BD5C-6555FF0F7891}" destId="{0434BA8E-1918-4775-8013-D0E294527CEA}" srcOrd="0" destOrd="0" presId="urn:microsoft.com/office/officeart/2005/8/layout/hierarchy1"/>
    <dgm:cxn modelId="{6FE2BBC7-4DD6-4A96-8757-0068BDCD4670}" type="presParOf" srcId="{4C7C581F-2E49-43DB-BD5C-6555FF0F7891}" destId="{4AE2D0E9-9AC3-4DA2-AFFA-BC612C84C0A6}" srcOrd="1" destOrd="0" presId="urn:microsoft.com/office/officeart/2005/8/layout/hierarchy1"/>
    <dgm:cxn modelId="{691C7539-87B5-48CB-931B-56123338D83F}" type="presParOf" srcId="{DB3477AC-EEA9-428A-B3E2-39EEDF5B3B4B}" destId="{AA4D4F27-6DB6-473F-B304-7929F098444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8F21409-C567-4B59-B36F-734F8DC8756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37A41F2-E835-46D2-B789-5F1EF6D1686E}">
      <dgm:prSet/>
      <dgm:spPr/>
      <dgm:t>
        <a:bodyPr/>
        <a:lstStyle/>
        <a:p>
          <a:r>
            <a:rPr lang="en-US"/>
            <a:t>Further tuning of model parameters, and incorporation of more dynamic market data. </a:t>
          </a:r>
        </a:p>
      </dgm:t>
    </dgm:pt>
    <dgm:pt modelId="{3E9A83C4-1A3D-4168-A465-34F25D3E5360}" type="parTrans" cxnId="{6C21EFBE-55E0-42F8-A2DE-3B9C8693D909}">
      <dgm:prSet/>
      <dgm:spPr/>
      <dgm:t>
        <a:bodyPr/>
        <a:lstStyle/>
        <a:p>
          <a:endParaRPr lang="en-US"/>
        </a:p>
      </dgm:t>
    </dgm:pt>
    <dgm:pt modelId="{FF7736A2-7382-41C1-8A61-4A6EECA609FE}" type="sibTrans" cxnId="{6C21EFBE-55E0-42F8-A2DE-3B9C8693D909}">
      <dgm:prSet/>
      <dgm:spPr/>
      <dgm:t>
        <a:bodyPr/>
        <a:lstStyle/>
        <a:p>
          <a:endParaRPr lang="en-US"/>
        </a:p>
      </dgm:t>
    </dgm:pt>
    <dgm:pt modelId="{BEC9642B-3F2A-46C3-B3BB-10D323A6749F}">
      <dgm:prSet/>
      <dgm:spPr/>
      <dgm:t>
        <a:bodyPr/>
        <a:lstStyle/>
        <a:p>
          <a:r>
            <a:rPr lang="en-US"/>
            <a:t>Experiment with other machine learning models. </a:t>
          </a:r>
        </a:p>
      </dgm:t>
    </dgm:pt>
    <dgm:pt modelId="{156A3F52-E62C-4406-A388-6E577FCC5BC3}" type="parTrans" cxnId="{C1E89FED-8C73-48E9-B8CD-68CF9880E121}">
      <dgm:prSet/>
      <dgm:spPr/>
      <dgm:t>
        <a:bodyPr/>
        <a:lstStyle/>
        <a:p>
          <a:endParaRPr lang="en-US"/>
        </a:p>
      </dgm:t>
    </dgm:pt>
    <dgm:pt modelId="{8533BA36-1E77-49BB-939E-039E07EC22ED}" type="sibTrans" cxnId="{C1E89FED-8C73-48E9-B8CD-68CF9880E121}">
      <dgm:prSet/>
      <dgm:spPr/>
      <dgm:t>
        <a:bodyPr/>
        <a:lstStyle/>
        <a:p>
          <a:endParaRPr lang="en-US"/>
        </a:p>
      </dgm:t>
    </dgm:pt>
    <dgm:pt modelId="{3B6C55F2-42C9-4F3A-AA93-E6614C3468CB}">
      <dgm:prSet/>
      <dgm:spPr/>
      <dgm:t>
        <a:bodyPr/>
        <a:lstStyle/>
        <a:p>
          <a:r>
            <a:rPr lang="en-US"/>
            <a:t>Potential usage of AI in customer behavior and sales prediction</a:t>
          </a:r>
        </a:p>
      </dgm:t>
    </dgm:pt>
    <dgm:pt modelId="{072D3CEC-9E2D-492E-9F52-64B6E45AF5A5}" type="parTrans" cxnId="{7F6F25D0-F9D9-455B-A38C-FF25157B24E1}">
      <dgm:prSet/>
      <dgm:spPr/>
      <dgm:t>
        <a:bodyPr/>
        <a:lstStyle/>
        <a:p>
          <a:endParaRPr lang="en-US"/>
        </a:p>
      </dgm:t>
    </dgm:pt>
    <dgm:pt modelId="{1A9A0C92-75E0-447C-8F75-92A79ED9FBB6}" type="sibTrans" cxnId="{7F6F25D0-F9D9-455B-A38C-FF25157B24E1}">
      <dgm:prSet/>
      <dgm:spPr/>
      <dgm:t>
        <a:bodyPr/>
        <a:lstStyle/>
        <a:p>
          <a:endParaRPr lang="en-US"/>
        </a:p>
      </dgm:t>
    </dgm:pt>
    <dgm:pt modelId="{3B535645-77B9-4429-83C9-41A3F2C0B653}" type="pres">
      <dgm:prSet presAssocID="{58F21409-C567-4B59-B36F-734F8DC8756C}" presName="root" presStyleCnt="0">
        <dgm:presLayoutVars>
          <dgm:dir/>
          <dgm:resizeHandles val="exact"/>
        </dgm:presLayoutVars>
      </dgm:prSet>
      <dgm:spPr/>
    </dgm:pt>
    <dgm:pt modelId="{5ABF8A54-2593-407F-82BA-69999C0B4EF8}" type="pres">
      <dgm:prSet presAssocID="{D37A41F2-E835-46D2-B789-5F1EF6D1686E}" presName="compNode" presStyleCnt="0"/>
      <dgm:spPr/>
    </dgm:pt>
    <dgm:pt modelId="{7E3D0090-B08D-4F1B-9A38-240C996DE587}" type="pres">
      <dgm:prSet presAssocID="{D37A41F2-E835-46D2-B789-5F1EF6D1686E}" presName="bgRect" presStyleLbl="bgShp" presStyleIdx="0" presStyleCnt="3"/>
      <dgm:spPr/>
    </dgm:pt>
    <dgm:pt modelId="{B4B813EA-158F-42E5-83AF-DA807491E017}" type="pres">
      <dgm:prSet presAssocID="{D37A41F2-E835-46D2-B789-5F1EF6D1686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D98EC2C-4BED-4797-8F69-3D141599F538}" type="pres">
      <dgm:prSet presAssocID="{D37A41F2-E835-46D2-B789-5F1EF6D1686E}" presName="spaceRect" presStyleCnt="0"/>
      <dgm:spPr/>
    </dgm:pt>
    <dgm:pt modelId="{D3EC2417-1F5C-4C2F-9250-2E4D397855D1}" type="pres">
      <dgm:prSet presAssocID="{D37A41F2-E835-46D2-B789-5F1EF6D1686E}" presName="parTx" presStyleLbl="revTx" presStyleIdx="0" presStyleCnt="3">
        <dgm:presLayoutVars>
          <dgm:chMax val="0"/>
          <dgm:chPref val="0"/>
        </dgm:presLayoutVars>
      </dgm:prSet>
      <dgm:spPr/>
    </dgm:pt>
    <dgm:pt modelId="{DD7E2E33-0BA1-442A-8298-7A7820348E63}" type="pres">
      <dgm:prSet presAssocID="{FF7736A2-7382-41C1-8A61-4A6EECA609FE}" presName="sibTrans" presStyleCnt="0"/>
      <dgm:spPr/>
    </dgm:pt>
    <dgm:pt modelId="{D17A30F7-D5F4-47FF-AD57-4B561ED83C70}" type="pres">
      <dgm:prSet presAssocID="{BEC9642B-3F2A-46C3-B3BB-10D323A6749F}" presName="compNode" presStyleCnt="0"/>
      <dgm:spPr/>
    </dgm:pt>
    <dgm:pt modelId="{82DFCB6F-E419-49D5-99F9-625C9E621CF9}" type="pres">
      <dgm:prSet presAssocID="{BEC9642B-3F2A-46C3-B3BB-10D323A6749F}" presName="bgRect" presStyleLbl="bgShp" presStyleIdx="1" presStyleCnt="3"/>
      <dgm:spPr/>
    </dgm:pt>
    <dgm:pt modelId="{9BE0519B-3337-4030-9791-948A7D917011}" type="pres">
      <dgm:prSet presAssocID="{BEC9642B-3F2A-46C3-B3BB-10D323A6749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795FF384-08DD-492A-870E-A41A83EB506C}" type="pres">
      <dgm:prSet presAssocID="{BEC9642B-3F2A-46C3-B3BB-10D323A6749F}" presName="spaceRect" presStyleCnt="0"/>
      <dgm:spPr/>
    </dgm:pt>
    <dgm:pt modelId="{8E5BF3AB-F27B-4CAA-B968-C25FC67AD370}" type="pres">
      <dgm:prSet presAssocID="{BEC9642B-3F2A-46C3-B3BB-10D323A6749F}" presName="parTx" presStyleLbl="revTx" presStyleIdx="1" presStyleCnt="3">
        <dgm:presLayoutVars>
          <dgm:chMax val="0"/>
          <dgm:chPref val="0"/>
        </dgm:presLayoutVars>
      </dgm:prSet>
      <dgm:spPr/>
    </dgm:pt>
    <dgm:pt modelId="{A0DEAA7A-D2F0-4BC6-B15D-89FCB5BB49AA}" type="pres">
      <dgm:prSet presAssocID="{8533BA36-1E77-49BB-939E-039E07EC22ED}" presName="sibTrans" presStyleCnt="0"/>
      <dgm:spPr/>
    </dgm:pt>
    <dgm:pt modelId="{F1201447-2FB1-48E1-A6B0-9A3485B03C28}" type="pres">
      <dgm:prSet presAssocID="{3B6C55F2-42C9-4F3A-AA93-E6614C3468CB}" presName="compNode" presStyleCnt="0"/>
      <dgm:spPr/>
    </dgm:pt>
    <dgm:pt modelId="{032778BF-9AEB-4441-8B92-DC7990BD503C}" type="pres">
      <dgm:prSet presAssocID="{3B6C55F2-42C9-4F3A-AA93-E6614C3468CB}" presName="bgRect" presStyleLbl="bgShp" presStyleIdx="2" presStyleCnt="3"/>
      <dgm:spPr/>
    </dgm:pt>
    <dgm:pt modelId="{20C44DD3-001B-419F-B2D4-89883D9875EF}" type="pres">
      <dgm:prSet presAssocID="{3B6C55F2-42C9-4F3A-AA93-E6614C3468C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3E581A2-913F-4351-8CF1-F6BEB7E662BF}" type="pres">
      <dgm:prSet presAssocID="{3B6C55F2-42C9-4F3A-AA93-E6614C3468CB}" presName="spaceRect" presStyleCnt="0"/>
      <dgm:spPr/>
    </dgm:pt>
    <dgm:pt modelId="{0EA92DEB-CD96-4DFD-A4B0-CBBE46AA9FFC}" type="pres">
      <dgm:prSet presAssocID="{3B6C55F2-42C9-4F3A-AA93-E6614C3468C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7B47512-3220-499B-9ED8-6D3453AC3E04}" type="presOf" srcId="{3B6C55F2-42C9-4F3A-AA93-E6614C3468CB}" destId="{0EA92DEB-CD96-4DFD-A4B0-CBBE46AA9FFC}" srcOrd="0" destOrd="0" presId="urn:microsoft.com/office/officeart/2018/2/layout/IconVerticalSolidList"/>
    <dgm:cxn modelId="{4C2F6E17-B132-4AAD-B650-185A6C226B10}" type="presOf" srcId="{D37A41F2-E835-46D2-B789-5F1EF6D1686E}" destId="{D3EC2417-1F5C-4C2F-9250-2E4D397855D1}" srcOrd="0" destOrd="0" presId="urn:microsoft.com/office/officeart/2018/2/layout/IconVerticalSolidList"/>
    <dgm:cxn modelId="{BD84DF35-B0A8-47DA-A370-EA04B5C97A1B}" type="presOf" srcId="{BEC9642B-3F2A-46C3-B3BB-10D323A6749F}" destId="{8E5BF3AB-F27B-4CAA-B968-C25FC67AD370}" srcOrd="0" destOrd="0" presId="urn:microsoft.com/office/officeart/2018/2/layout/IconVerticalSolidList"/>
    <dgm:cxn modelId="{6C21EFBE-55E0-42F8-A2DE-3B9C8693D909}" srcId="{58F21409-C567-4B59-B36F-734F8DC8756C}" destId="{D37A41F2-E835-46D2-B789-5F1EF6D1686E}" srcOrd="0" destOrd="0" parTransId="{3E9A83C4-1A3D-4168-A465-34F25D3E5360}" sibTransId="{FF7736A2-7382-41C1-8A61-4A6EECA609FE}"/>
    <dgm:cxn modelId="{7F6F25D0-F9D9-455B-A38C-FF25157B24E1}" srcId="{58F21409-C567-4B59-B36F-734F8DC8756C}" destId="{3B6C55F2-42C9-4F3A-AA93-E6614C3468CB}" srcOrd="2" destOrd="0" parTransId="{072D3CEC-9E2D-492E-9F52-64B6E45AF5A5}" sibTransId="{1A9A0C92-75E0-447C-8F75-92A79ED9FBB6}"/>
    <dgm:cxn modelId="{C1E89FED-8C73-48E9-B8CD-68CF9880E121}" srcId="{58F21409-C567-4B59-B36F-734F8DC8756C}" destId="{BEC9642B-3F2A-46C3-B3BB-10D323A6749F}" srcOrd="1" destOrd="0" parTransId="{156A3F52-E62C-4406-A388-6E577FCC5BC3}" sibTransId="{8533BA36-1E77-49BB-939E-039E07EC22ED}"/>
    <dgm:cxn modelId="{D0D0E5FE-7DB4-4DE4-A77D-F00AEFFA4F04}" type="presOf" srcId="{58F21409-C567-4B59-B36F-734F8DC8756C}" destId="{3B535645-77B9-4429-83C9-41A3F2C0B653}" srcOrd="0" destOrd="0" presId="urn:microsoft.com/office/officeart/2018/2/layout/IconVerticalSolidList"/>
    <dgm:cxn modelId="{D39816E0-4804-4CC5-9468-6DF76D28D048}" type="presParOf" srcId="{3B535645-77B9-4429-83C9-41A3F2C0B653}" destId="{5ABF8A54-2593-407F-82BA-69999C0B4EF8}" srcOrd="0" destOrd="0" presId="urn:microsoft.com/office/officeart/2018/2/layout/IconVerticalSolidList"/>
    <dgm:cxn modelId="{EA7D73EF-12FF-4374-B265-7DA3A662DE5B}" type="presParOf" srcId="{5ABF8A54-2593-407F-82BA-69999C0B4EF8}" destId="{7E3D0090-B08D-4F1B-9A38-240C996DE587}" srcOrd="0" destOrd="0" presId="urn:microsoft.com/office/officeart/2018/2/layout/IconVerticalSolidList"/>
    <dgm:cxn modelId="{2E828D66-ED7F-43D1-B9D8-641FA3A14906}" type="presParOf" srcId="{5ABF8A54-2593-407F-82BA-69999C0B4EF8}" destId="{B4B813EA-158F-42E5-83AF-DA807491E017}" srcOrd="1" destOrd="0" presId="urn:microsoft.com/office/officeart/2018/2/layout/IconVerticalSolidList"/>
    <dgm:cxn modelId="{21520023-4021-4B0C-A766-9264E1253F06}" type="presParOf" srcId="{5ABF8A54-2593-407F-82BA-69999C0B4EF8}" destId="{9D98EC2C-4BED-4797-8F69-3D141599F538}" srcOrd="2" destOrd="0" presId="urn:microsoft.com/office/officeart/2018/2/layout/IconVerticalSolidList"/>
    <dgm:cxn modelId="{EC84DBB9-70DF-450B-817C-AB7F3F6EEEA0}" type="presParOf" srcId="{5ABF8A54-2593-407F-82BA-69999C0B4EF8}" destId="{D3EC2417-1F5C-4C2F-9250-2E4D397855D1}" srcOrd="3" destOrd="0" presId="urn:microsoft.com/office/officeart/2018/2/layout/IconVerticalSolidList"/>
    <dgm:cxn modelId="{9823CC88-7704-4C61-A4D6-A3260C9B5121}" type="presParOf" srcId="{3B535645-77B9-4429-83C9-41A3F2C0B653}" destId="{DD7E2E33-0BA1-442A-8298-7A7820348E63}" srcOrd="1" destOrd="0" presId="urn:microsoft.com/office/officeart/2018/2/layout/IconVerticalSolidList"/>
    <dgm:cxn modelId="{CA6BFB09-1C02-448A-AF50-F4C836247476}" type="presParOf" srcId="{3B535645-77B9-4429-83C9-41A3F2C0B653}" destId="{D17A30F7-D5F4-47FF-AD57-4B561ED83C70}" srcOrd="2" destOrd="0" presId="urn:microsoft.com/office/officeart/2018/2/layout/IconVerticalSolidList"/>
    <dgm:cxn modelId="{6206BB7E-80E2-40B9-B97F-93AB0AC1143B}" type="presParOf" srcId="{D17A30F7-D5F4-47FF-AD57-4B561ED83C70}" destId="{82DFCB6F-E419-49D5-99F9-625C9E621CF9}" srcOrd="0" destOrd="0" presId="urn:microsoft.com/office/officeart/2018/2/layout/IconVerticalSolidList"/>
    <dgm:cxn modelId="{820542E5-924A-471B-B517-5D87530DB50D}" type="presParOf" srcId="{D17A30F7-D5F4-47FF-AD57-4B561ED83C70}" destId="{9BE0519B-3337-4030-9791-948A7D917011}" srcOrd="1" destOrd="0" presId="urn:microsoft.com/office/officeart/2018/2/layout/IconVerticalSolidList"/>
    <dgm:cxn modelId="{91AB460A-EF2E-4820-851A-B06EC314C926}" type="presParOf" srcId="{D17A30F7-D5F4-47FF-AD57-4B561ED83C70}" destId="{795FF384-08DD-492A-870E-A41A83EB506C}" srcOrd="2" destOrd="0" presId="urn:microsoft.com/office/officeart/2018/2/layout/IconVerticalSolidList"/>
    <dgm:cxn modelId="{8717907C-546E-423A-BB5B-2D5C38A6DC28}" type="presParOf" srcId="{D17A30F7-D5F4-47FF-AD57-4B561ED83C70}" destId="{8E5BF3AB-F27B-4CAA-B968-C25FC67AD370}" srcOrd="3" destOrd="0" presId="urn:microsoft.com/office/officeart/2018/2/layout/IconVerticalSolidList"/>
    <dgm:cxn modelId="{22528DB9-60F0-4E07-A06A-67FB398B065C}" type="presParOf" srcId="{3B535645-77B9-4429-83C9-41A3F2C0B653}" destId="{A0DEAA7A-D2F0-4BC6-B15D-89FCB5BB49AA}" srcOrd="3" destOrd="0" presId="urn:microsoft.com/office/officeart/2018/2/layout/IconVerticalSolidList"/>
    <dgm:cxn modelId="{5AE5536B-6312-404A-85FE-BEA2DB325369}" type="presParOf" srcId="{3B535645-77B9-4429-83C9-41A3F2C0B653}" destId="{F1201447-2FB1-48E1-A6B0-9A3485B03C28}" srcOrd="4" destOrd="0" presId="urn:microsoft.com/office/officeart/2018/2/layout/IconVerticalSolidList"/>
    <dgm:cxn modelId="{1AE9B261-0B6D-4CA5-B252-F820F2F67D4E}" type="presParOf" srcId="{F1201447-2FB1-48E1-A6B0-9A3485B03C28}" destId="{032778BF-9AEB-4441-8B92-DC7990BD503C}" srcOrd="0" destOrd="0" presId="urn:microsoft.com/office/officeart/2018/2/layout/IconVerticalSolidList"/>
    <dgm:cxn modelId="{91B52C90-FA51-44C1-B274-EE99C282CD9B}" type="presParOf" srcId="{F1201447-2FB1-48E1-A6B0-9A3485B03C28}" destId="{20C44DD3-001B-419F-B2D4-89883D9875EF}" srcOrd="1" destOrd="0" presId="urn:microsoft.com/office/officeart/2018/2/layout/IconVerticalSolidList"/>
    <dgm:cxn modelId="{C45B1DD6-ABCB-4AA5-86EC-518C47DFE1A8}" type="presParOf" srcId="{F1201447-2FB1-48E1-A6B0-9A3485B03C28}" destId="{83E581A2-913F-4351-8CF1-F6BEB7E662BF}" srcOrd="2" destOrd="0" presId="urn:microsoft.com/office/officeart/2018/2/layout/IconVerticalSolidList"/>
    <dgm:cxn modelId="{E5C554E3-E0FD-40E2-AB3B-88CE74196EBE}" type="presParOf" srcId="{F1201447-2FB1-48E1-A6B0-9A3485B03C28}" destId="{0EA92DEB-CD96-4DFD-A4B0-CBBE46AA9FF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F972B0-900D-43AD-B4F7-F9C78A0B290F}">
      <dsp:nvSpPr>
        <dsp:cNvPr id="0" name=""/>
        <dsp:cNvSpPr/>
      </dsp:nvSpPr>
      <dsp:spPr>
        <a:xfrm>
          <a:off x="0" y="478"/>
          <a:ext cx="10965627" cy="111978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2236A7-08DF-48F5-869D-9912150098B7}">
      <dsp:nvSpPr>
        <dsp:cNvPr id="0" name=""/>
        <dsp:cNvSpPr/>
      </dsp:nvSpPr>
      <dsp:spPr>
        <a:xfrm>
          <a:off x="338734" y="252429"/>
          <a:ext cx="615880" cy="6158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6B57AB-0E20-447A-9103-B5F691C2C4D6}">
      <dsp:nvSpPr>
        <dsp:cNvPr id="0" name=""/>
        <dsp:cNvSpPr/>
      </dsp:nvSpPr>
      <dsp:spPr>
        <a:xfrm>
          <a:off x="1293348" y="478"/>
          <a:ext cx="9672279" cy="11197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510" tIns="118510" rIns="118510" bIns="11851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 dirty="0"/>
            <a:t>Models used: Multiple Linear Regression, K-Nearest Neighbor, decision tree, and random forest.</a:t>
          </a:r>
          <a:endParaRPr lang="en-US" sz="2500" kern="1200" dirty="0"/>
        </a:p>
      </dsp:txBody>
      <dsp:txXfrm>
        <a:off x="1293348" y="478"/>
        <a:ext cx="9672279" cy="1119782"/>
      </dsp:txXfrm>
    </dsp:sp>
    <dsp:sp modelId="{13873DB3-E2F7-4867-ABED-CA346CD43EDF}">
      <dsp:nvSpPr>
        <dsp:cNvPr id="0" name=""/>
        <dsp:cNvSpPr/>
      </dsp:nvSpPr>
      <dsp:spPr>
        <a:xfrm>
          <a:off x="0" y="1400206"/>
          <a:ext cx="10965627" cy="111978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FF1B77-C6A6-438F-B24F-6B7C453B4D38}">
      <dsp:nvSpPr>
        <dsp:cNvPr id="0" name=""/>
        <dsp:cNvSpPr/>
      </dsp:nvSpPr>
      <dsp:spPr>
        <a:xfrm>
          <a:off x="338734" y="1652157"/>
          <a:ext cx="615880" cy="6158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9368CE-EFC6-48C6-BAB4-808A867BC73D}">
      <dsp:nvSpPr>
        <dsp:cNvPr id="0" name=""/>
        <dsp:cNvSpPr/>
      </dsp:nvSpPr>
      <dsp:spPr>
        <a:xfrm>
          <a:off x="1293348" y="1400206"/>
          <a:ext cx="9672279" cy="11197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510" tIns="118510" rIns="118510" bIns="11851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/>
            <a:t>Purpose: each model tests different aspects of sales data</a:t>
          </a:r>
          <a:endParaRPr lang="en-US" sz="2500" kern="1200"/>
        </a:p>
      </dsp:txBody>
      <dsp:txXfrm>
        <a:off x="1293348" y="1400206"/>
        <a:ext cx="9672279" cy="1119782"/>
      </dsp:txXfrm>
    </dsp:sp>
    <dsp:sp modelId="{26DE0379-9E40-204B-88EC-87E3A659B1B9}">
      <dsp:nvSpPr>
        <dsp:cNvPr id="0" name=""/>
        <dsp:cNvSpPr/>
      </dsp:nvSpPr>
      <dsp:spPr>
        <a:xfrm>
          <a:off x="0" y="2799934"/>
          <a:ext cx="10965627" cy="111978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23F708-A019-7A4B-AC53-4079A877A445}">
      <dsp:nvSpPr>
        <dsp:cNvPr id="0" name=""/>
        <dsp:cNvSpPr/>
      </dsp:nvSpPr>
      <dsp:spPr>
        <a:xfrm>
          <a:off x="338734" y="3051885"/>
          <a:ext cx="615880" cy="61588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0A6869-7161-544C-942D-5046017BBD9A}">
      <dsp:nvSpPr>
        <dsp:cNvPr id="0" name=""/>
        <dsp:cNvSpPr/>
      </dsp:nvSpPr>
      <dsp:spPr>
        <a:xfrm>
          <a:off x="1293348" y="2799934"/>
          <a:ext cx="9672279" cy="11197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510" tIns="118510" rIns="118510" bIns="11851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Evaluate the metrics – RSME, R-square value</a:t>
          </a:r>
        </a:p>
      </dsp:txBody>
      <dsp:txXfrm>
        <a:off x="1293348" y="2799934"/>
        <a:ext cx="9672279" cy="11197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0DD94F-E272-41E5-A61C-BB6372CDA341}">
      <dsp:nvSpPr>
        <dsp:cNvPr id="0" name=""/>
        <dsp:cNvSpPr/>
      </dsp:nvSpPr>
      <dsp:spPr>
        <a:xfrm>
          <a:off x="0" y="818130"/>
          <a:ext cx="3084082" cy="19583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84646F9-B1D1-4398-A680-18D9A4EF20A1}">
      <dsp:nvSpPr>
        <dsp:cNvPr id="0" name=""/>
        <dsp:cNvSpPr/>
      </dsp:nvSpPr>
      <dsp:spPr>
        <a:xfrm>
          <a:off x="342675" y="1143672"/>
          <a:ext cx="3084082" cy="19583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kern="1200" dirty="0"/>
            <a:t>Random Forest </a:t>
          </a:r>
          <a:r>
            <a:rPr lang="en-US" sz="2700" kern="1200" dirty="0"/>
            <a:t>was the best model due to its accuracy and robustness</a:t>
          </a:r>
        </a:p>
      </dsp:txBody>
      <dsp:txXfrm>
        <a:off x="400034" y="1201031"/>
        <a:ext cx="2969364" cy="1843674"/>
      </dsp:txXfrm>
    </dsp:sp>
    <dsp:sp modelId="{463164DC-DA4B-4D71-B9DC-FDC0BB64E8EA}">
      <dsp:nvSpPr>
        <dsp:cNvPr id="0" name=""/>
        <dsp:cNvSpPr/>
      </dsp:nvSpPr>
      <dsp:spPr>
        <a:xfrm>
          <a:off x="3769434" y="818130"/>
          <a:ext cx="3084082" cy="19583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C3818DD-9FAE-4FDA-A451-5AC7E9BEBA7F}">
      <dsp:nvSpPr>
        <dsp:cNvPr id="0" name=""/>
        <dsp:cNvSpPr/>
      </dsp:nvSpPr>
      <dsp:spPr>
        <a:xfrm>
          <a:off x="4112110" y="1143672"/>
          <a:ext cx="3084082" cy="19583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Recommendation for real-world sales forecasting</a:t>
          </a:r>
        </a:p>
      </dsp:txBody>
      <dsp:txXfrm>
        <a:off x="4169469" y="1201031"/>
        <a:ext cx="2969364" cy="1843674"/>
      </dsp:txXfrm>
    </dsp:sp>
    <dsp:sp modelId="{0434BA8E-1918-4775-8013-D0E294527CEA}">
      <dsp:nvSpPr>
        <dsp:cNvPr id="0" name=""/>
        <dsp:cNvSpPr/>
      </dsp:nvSpPr>
      <dsp:spPr>
        <a:xfrm>
          <a:off x="7538869" y="818130"/>
          <a:ext cx="3084082" cy="19583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AE2D0E9-9AC3-4DA2-AFFA-BC612C84C0A6}">
      <dsp:nvSpPr>
        <dsp:cNvPr id="0" name=""/>
        <dsp:cNvSpPr/>
      </dsp:nvSpPr>
      <dsp:spPr>
        <a:xfrm>
          <a:off x="7881545" y="1143672"/>
          <a:ext cx="3084082" cy="19583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Enhances decision-making and operational efficiency. </a:t>
          </a:r>
        </a:p>
      </dsp:txBody>
      <dsp:txXfrm>
        <a:off x="7938904" y="1201031"/>
        <a:ext cx="2969364" cy="18436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3D0090-B08D-4F1B-9A38-240C996DE587}">
      <dsp:nvSpPr>
        <dsp:cNvPr id="0" name=""/>
        <dsp:cNvSpPr/>
      </dsp:nvSpPr>
      <dsp:spPr>
        <a:xfrm>
          <a:off x="0" y="478"/>
          <a:ext cx="10965627" cy="111978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B813EA-158F-42E5-83AF-DA807491E017}">
      <dsp:nvSpPr>
        <dsp:cNvPr id="0" name=""/>
        <dsp:cNvSpPr/>
      </dsp:nvSpPr>
      <dsp:spPr>
        <a:xfrm>
          <a:off x="338734" y="252429"/>
          <a:ext cx="615880" cy="6158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EC2417-1F5C-4C2F-9250-2E4D397855D1}">
      <dsp:nvSpPr>
        <dsp:cNvPr id="0" name=""/>
        <dsp:cNvSpPr/>
      </dsp:nvSpPr>
      <dsp:spPr>
        <a:xfrm>
          <a:off x="1293348" y="478"/>
          <a:ext cx="9672279" cy="11197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510" tIns="118510" rIns="118510" bIns="11851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Further tuning of model parameters, and incorporation of more dynamic market data. </a:t>
          </a:r>
        </a:p>
      </dsp:txBody>
      <dsp:txXfrm>
        <a:off x="1293348" y="478"/>
        <a:ext cx="9672279" cy="1119782"/>
      </dsp:txXfrm>
    </dsp:sp>
    <dsp:sp modelId="{82DFCB6F-E419-49D5-99F9-625C9E621CF9}">
      <dsp:nvSpPr>
        <dsp:cNvPr id="0" name=""/>
        <dsp:cNvSpPr/>
      </dsp:nvSpPr>
      <dsp:spPr>
        <a:xfrm>
          <a:off x="0" y="1400206"/>
          <a:ext cx="10965627" cy="111978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E0519B-3337-4030-9791-948A7D917011}">
      <dsp:nvSpPr>
        <dsp:cNvPr id="0" name=""/>
        <dsp:cNvSpPr/>
      </dsp:nvSpPr>
      <dsp:spPr>
        <a:xfrm>
          <a:off x="338734" y="1652157"/>
          <a:ext cx="615880" cy="6158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5BF3AB-F27B-4CAA-B968-C25FC67AD370}">
      <dsp:nvSpPr>
        <dsp:cNvPr id="0" name=""/>
        <dsp:cNvSpPr/>
      </dsp:nvSpPr>
      <dsp:spPr>
        <a:xfrm>
          <a:off x="1293348" y="1400206"/>
          <a:ext cx="9672279" cy="11197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510" tIns="118510" rIns="118510" bIns="11851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Experiment with other machine learning models. </a:t>
          </a:r>
        </a:p>
      </dsp:txBody>
      <dsp:txXfrm>
        <a:off x="1293348" y="1400206"/>
        <a:ext cx="9672279" cy="1119782"/>
      </dsp:txXfrm>
    </dsp:sp>
    <dsp:sp modelId="{032778BF-9AEB-4441-8B92-DC7990BD503C}">
      <dsp:nvSpPr>
        <dsp:cNvPr id="0" name=""/>
        <dsp:cNvSpPr/>
      </dsp:nvSpPr>
      <dsp:spPr>
        <a:xfrm>
          <a:off x="0" y="2799934"/>
          <a:ext cx="10965627" cy="111978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C44DD3-001B-419F-B2D4-89883D9875EF}">
      <dsp:nvSpPr>
        <dsp:cNvPr id="0" name=""/>
        <dsp:cNvSpPr/>
      </dsp:nvSpPr>
      <dsp:spPr>
        <a:xfrm>
          <a:off x="338734" y="3051885"/>
          <a:ext cx="615880" cy="6158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A92DEB-CD96-4DFD-A4B0-CBBE46AA9FFC}">
      <dsp:nvSpPr>
        <dsp:cNvPr id="0" name=""/>
        <dsp:cNvSpPr/>
      </dsp:nvSpPr>
      <dsp:spPr>
        <a:xfrm>
          <a:off x="1293348" y="2799934"/>
          <a:ext cx="9672279" cy="11197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510" tIns="118510" rIns="118510" bIns="11851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Potential usage of AI in customer behavior and sales prediction</a:t>
          </a:r>
        </a:p>
      </dsp:txBody>
      <dsp:txXfrm>
        <a:off x="1293348" y="2799934"/>
        <a:ext cx="9672279" cy="11197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5/1/24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5/1/24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7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5/1/24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jeepersmedia/27252560414/in/photolist-HwduKh-9cfMTM-JsfWwk-XqJ7V-TbRLUy-Hwd89v-JikyPy-HwcAiT-nm5Pjr-nm47Le-oBZhAv-okuMsB-oWQtwT-oEkMYm-oEktNT-7PhqkX-B1iuP-ot45zr-ot4z24-ot4jN5-ot45Bv-ot45fP-oWQt5k-oUNzCN-oWQtsp-oEmsdV-oUNA1m-oWNHhE-pe6XER-pe4ZGh-oKxJT4-oWAN7F-oWAMPB-pdQ9Hk-oUNAQC-pe6XS4-pe4ZHQ-pe6Xwp-nnoF1c-nhfce7-ns6aZS-b7YTT-fbSQCF-2we7x-2L169-oWFWLu-2L15b-2L14Q-5YkA7-oB3eAy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/3.0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Predictive forecasting for Walmart sales data</a:t>
            </a:r>
            <a:br>
              <a:rPr lang="en-US" dirty="0"/>
            </a:br>
            <a:r>
              <a:rPr lang="en-US" sz="1800" dirty="0"/>
              <a:t>2024-05-01</a:t>
            </a:r>
            <a:br>
              <a:rPr lang="en-US" sz="1800" dirty="0"/>
            </a:br>
            <a:r>
              <a:rPr lang="en-US" sz="1800" dirty="0"/>
              <a:t>Leveraging machine learning for enhanced decision-making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0EE95-785C-29A5-E03B-3F2D11360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</p:spPr>
        <p:txBody>
          <a:bodyPr anchor="ctr">
            <a:normAutofit/>
          </a:bodyPr>
          <a:lstStyle/>
          <a:p>
            <a:r>
              <a:rPr lang="en-US" dirty="0"/>
              <a:t>Weekly sales trends</a:t>
            </a:r>
          </a:p>
        </p:txBody>
      </p:sp>
      <p:pic>
        <p:nvPicPr>
          <p:cNvPr id="8" name="Picture 7" descr="A graph of sales across stores&#10;&#10;Description automatically generated">
            <a:extLst>
              <a:ext uri="{FF2B5EF4-FFF2-40B4-BE49-F238E27FC236}">
                <a16:creationId xmlns:a16="http://schemas.microsoft.com/office/drawing/2014/main" id="{186DB1C8-20C1-9964-92CB-86CD29449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975" y="1439862"/>
            <a:ext cx="7768036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442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7635BAF-B3DE-CEB0-0D2D-EF4F1252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755" y="128693"/>
            <a:ext cx="10515600" cy="1325563"/>
          </a:xfrm>
        </p:spPr>
        <p:txBody>
          <a:bodyPr/>
          <a:lstStyle/>
          <a:p>
            <a:r>
              <a:rPr lang="en-US" dirty="0"/>
              <a:t>Impact of Fuel on Sales</a:t>
            </a:r>
          </a:p>
        </p:txBody>
      </p:sp>
      <p:pic>
        <p:nvPicPr>
          <p:cNvPr id="5" name="Content Placeholder 4" descr="A graph showing a graph of fuel prices&#10;&#10;Description automatically generated">
            <a:extLst>
              <a:ext uri="{FF2B5EF4-FFF2-40B4-BE49-F238E27FC236}">
                <a16:creationId xmlns:a16="http://schemas.microsoft.com/office/drawing/2014/main" id="{3AA08465-D913-C342-E788-22DB8A587437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1696155" y="1352561"/>
            <a:ext cx="7538156" cy="49374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35564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99D39-F567-61A3-2B5F-009D7AB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047" y="201630"/>
            <a:ext cx="5593849" cy="774248"/>
          </a:xfrm>
        </p:spPr>
        <p:txBody>
          <a:bodyPr/>
          <a:lstStyle/>
          <a:p>
            <a:r>
              <a:rPr lang="en-US" sz="2800" dirty="0"/>
              <a:t>Sales by holidays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8B0DF1-0A30-ECA1-F7E3-36D2BB4C4C36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6336212" y="1374089"/>
            <a:ext cx="5593849" cy="3912286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F6A1AE7-2356-6435-98C0-A0AF2318CFED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261939" y="1374089"/>
            <a:ext cx="5428748" cy="36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259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AC0BC-3682-CF5B-A8B6-05D5AF66D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Model building 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13422340-05D0-FB73-47A4-359A49DFC34F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4636812"/>
              </p:ext>
            </p:extLst>
          </p:nvPr>
        </p:nvGraphicFramePr>
        <p:xfrm>
          <a:off x="613186" y="2107800"/>
          <a:ext cx="10965628" cy="39201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5808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FBB1D-C179-DD7F-5C77-B490E53D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</p:spPr>
        <p:txBody>
          <a:bodyPr anchor="ctr">
            <a:normAutofit/>
          </a:bodyPr>
          <a:lstStyle/>
          <a:p>
            <a:r>
              <a:rPr lang="en-US" dirty="0"/>
              <a:t>Multiple Linear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7B3D7A-E120-77BB-32B5-8CC20B3AAC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37" r="-3" b="2414"/>
          <a:stretch/>
        </p:blipFill>
        <p:spPr>
          <a:xfrm>
            <a:off x="838199" y="1485901"/>
            <a:ext cx="5212079" cy="4676070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908CF9-3632-0D0D-0BE0-BCD35F9FEE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83" r="-5" b="-5"/>
          <a:stretch/>
        </p:blipFill>
        <p:spPr>
          <a:xfrm>
            <a:off x="6459795" y="1485900"/>
            <a:ext cx="4894006" cy="46760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49012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FB11A-EE56-A268-11CB-241456FE3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</p:spPr>
        <p:txBody>
          <a:bodyPr anchor="ctr">
            <a:normAutofit/>
          </a:bodyPr>
          <a:lstStyle/>
          <a:p>
            <a:r>
              <a:rPr lang="en-US" dirty="0"/>
              <a:t>KNN (k-NEAREST NEIGHBOUR)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7EA6FA-08AF-1F0D-9146-89A6059778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73" r="5" b="13152"/>
          <a:stretch/>
        </p:blipFill>
        <p:spPr>
          <a:xfrm>
            <a:off x="838199" y="1500189"/>
            <a:ext cx="5212079" cy="4661782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AB7E83-24A7-5DBE-43A8-4F43109362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4" b="-6"/>
          <a:stretch/>
        </p:blipFill>
        <p:spPr>
          <a:xfrm>
            <a:off x="6459795" y="1500188"/>
            <a:ext cx="4894006" cy="46617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2180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98121-BAF5-9D65-36C2-F8DAA2121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Decision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C851B9-66B9-87A9-3434-63D8D79C68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9" r="35285" b="-4"/>
          <a:stretch/>
        </p:blipFill>
        <p:spPr>
          <a:xfrm>
            <a:off x="838200" y="1385888"/>
            <a:ext cx="5134335" cy="4517495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21A0C7-AF29-AFB8-2113-472F95DB37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38"/>
          <a:stretch/>
        </p:blipFill>
        <p:spPr>
          <a:xfrm>
            <a:off x="6219464" y="1385888"/>
            <a:ext cx="5134335" cy="45174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444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43410-2FE1-F028-6937-DBE6FBE94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Random forest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6C30E1-0EF3-ABCC-7536-90FBD9235A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098" b="-5"/>
          <a:stretch/>
        </p:blipFill>
        <p:spPr>
          <a:xfrm>
            <a:off x="838200" y="1790329"/>
            <a:ext cx="5134335" cy="4113054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FA3C66-0606-AC77-9B58-242A229CD4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89" r="-6" b="10172"/>
          <a:stretch/>
        </p:blipFill>
        <p:spPr>
          <a:xfrm>
            <a:off x="6219464" y="1790329"/>
            <a:ext cx="5134335" cy="41130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48511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9CE5-5734-BC0C-8112-A26830AE2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Model Evaluation</a:t>
            </a:r>
          </a:p>
        </p:txBody>
      </p:sp>
      <p:graphicFrame>
        <p:nvGraphicFramePr>
          <p:cNvPr id="4" name="Table Placeholder 3">
            <a:extLst>
              <a:ext uri="{FF2B5EF4-FFF2-40B4-BE49-F238E27FC236}">
                <a16:creationId xmlns:a16="http://schemas.microsoft.com/office/drawing/2014/main" id="{A43527DF-0FA7-5B9A-4F34-FA3DB43D36B6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2547660628"/>
              </p:ext>
            </p:extLst>
          </p:nvPr>
        </p:nvGraphicFramePr>
        <p:xfrm>
          <a:off x="910114" y="1840230"/>
          <a:ext cx="10371771" cy="31775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1953520420"/>
                    </a:ext>
                  </a:extLst>
                </a:gridCol>
                <a:gridCol w="3009900">
                  <a:extLst>
                    <a:ext uri="{9D8B030D-6E8A-4147-A177-3AD203B41FA5}">
                      <a16:colId xmlns:a16="http://schemas.microsoft.com/office/drawing/2014/main" val="224796508"/>
                    </a:ext>
                  </a:extLst>
                </a:gridCol>
                <a:gridCol w="2561271">
                  <a:extLst>
                    <a:ext uri="{9D8B030D-6E8A-4147-A177-3AD203B41FA5}">
                      <a16:colId xmlns:a16="http://schemas.microsoft.com/office/drawing/2014/main" val="297865813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480386601"/>
                    </a:ext>
                  </a:extLst>
                </a:gridCol>
              </a:tblGrid>
              <a:tr h="635508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Model</a:t>
                      </a:r>
                      <a:endParaRPr lang="en-US" sz="33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2860" marR="22860" marT="228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MAE</a:t>
                      </a:r>
                      <a:endParaRPr lang="en-US" sz="33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2860" marR="22860" marT="228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RMSE</a:t>
                      </a:r>
                      <a:endParaRPr lang="en-US" sz="33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2860" marR="22860" marT="228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R^2</a:t>
                      </a:r>
                      <a:endParaRPr lang="en-US" sz="33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2860" marR="22860" marT="22860" marB="0" anchor="b"/>
                </a:tc>
                <a:extLst>
                  <a:ext uri="{0D108BD9-81ED-4DB2-BD59-A6C34878D82A}">
                    <a16:rowId xmlns:a16="http://schemas.microsoft.com/office/drawing/2014/main" val="2413749284"/>
                  </a:ext>
                </a:extLst>
              </a:tr>
              <a:tr h="635508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MLR</a:t>
                      </a:r>
                      <a:endParaRPr lang="en-US" sz="33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2860" marR="22860" marT="228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 dirty="0">
                          <a:effectLst/>
                        </a:rPr>
                        <a:t>$210,000.00 </a:t>
                      </a:r>
                      <a:endParaRPr lang="en-US" sz="3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2860" marR="22860" marT="228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$275,000 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2860" marR="22860" marT="228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0.15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2860" marR="22860" marT="22860" marB="0" anchor="b"/>
                </a:tc>
                <a:extLst>
                  <a:ext uri="{0D108BD9-81ED-4DB2-BD59-A6C34878D82A}">
                    <a16:rowId xmlns:a16="http://schemas.microsoft.com/office/drawing/2014/main" val="273385707"/>
                  </a:ext>
                </a:extLst>
              </a:tr>
              <a:tr h="635508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KNN</a:t>
                      </a:r>
                      <a:endParaRPr lang="en-US" sz="33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2860" marR="22860" marT="228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$401,924.10 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2860" marR="22860" marT="228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$490,811.80 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2860" marR="22860" marT="228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0.2185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2860" marR="22860" marT="22860" marB="0" anchor="b"/>
                </a:tc>
                <a:extLst>
                  <a:ext uri="{0D108BD9-81ED-4DB2-BD59-A6C34878D82A}">
                    <a16:rowId xmlns:a16="http://schemas.microsoft.com/office/drawing/2014/main" val="824240864"/>
                  </a:ext>
                </a:extLst>
              </a:tr>
              <a:tr h="635508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Decision Tree</a:t>
                      </a:r>
                      <a:endParaRPr lang="en-US" sz="33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2860" marR="22860" marT="228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$158,450.80 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2860" marR="22860" marT="228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$223,141.40 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2860" marR="22860" marT="228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0.4135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2860" marR="22860" marT="22860" marB="0" anchor="b"/>
                </a:tc>
                <a:extLst>
                  <a:ext uri="{0D108BD9-81ED-4DB2-BD59-A6C34878D82A}">
                    <a16:rowId xmlns:a16="http://schemas.microsoft.com/office/drawing/2014/main" val="3988552626"/>
                  </a:ext>
                </a:extLst>
              </a:tr>
              <a:tr h="635508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>
                          <a:effectLst/>
                        </a:rPr>
                        <a:t>Random Forest</a:t>
                      </a:r>
                      <a:endParaRPr lang="en-US" sz="33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2860" marR="22860" marT="228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$45,648.45 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2860" marR="22860" marT="228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>
                          <a:effectLst/>
                        </a:rPr>
                        <a:t>$80,167.08 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2860" marR="22860" marT="2286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 dirty="0">
                          <a:effectLst/>
                        </a:rPr>
                        <a:t>0.9799</a:t>
                      </a:r>
                      <a:endParaRPr lang="en-US" sz="3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2860" marR="22860" marT="22860" marB="0" anchor="b"/>
                </a:tc>
                <a:extLst>
                  <a:ext uri="{0D108BD9-81ED-4DB2-BD59-A6C34878D82A}">
                    <a16:rowId xmlns:a16="http://schemas.microsoft.com/office/drawing/2014/main" val="409016722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CF7F293-3A68-6DFD-791C-AC01F05E90EE}"/>
              </a:ext>
            </a:extLst>
          </p:cNvPr>
          <p:cNvSpPr txBox="1"/>
          <p:nvPr/>
        </p:nvSpPr>
        <p:spPr>
          <a:xfrm>
            <a:off x="2188006" y="5472112"/>
            <a:ext cx="7815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Comparing all the values, we’ve decided to go forward with Random Forest model</a:t>
            </a:r>
          </a:p>
        </p:txBody>
      </p:sp>
    </p:spTree>
    <p:extLst>
      <p:ext uri="{BB962C8B-B14F-4D97-AF65-F5344CB8AC3E}">
        <p14:creationId xmlns:p14="http://schemas.microsoft.com/office/powerpoint/2010/main" val="3326898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DC2B08C-034A-9121-D57F-A41E93D2DC47}"/>
              </a:ext>
            </a:extLst>
          </p:cNvPr>
          <p:cNvSpPr txBox="1"/>
          <p:nvPr/>
        </p:nvSpPr>
        <p:spPr>
          <a:xfrm>
            <a:off x="838200" y="365760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cap="all" spc="300" baseline="0" dirty="0">
                <a:latin typeface="+mj-lt"/>
                <a:ea typeface="+mj-ea"/>
                <a:cs typeface="+mj-cs"/>
              </a:rPr>
              <a:t>RESULTS ON TEST DATA</a:t>
            </a:r>
          </a:p>
        </p:txBody>
      </p:sp>
      <p:pic>
        <p:nvPicPr>
          <p:cNvPr id="4" name="Table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134DD026-9B3D-B7E1-DDDA-A1BA7707BA0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16878" r="39659" b="1"/>
          <a:stretch/>
        </p:blipFill>
        <p:spPr>
          <a:xfrm>
            <a:off x="838199" y="2024781"/>
            <a:ext cx="5212079" cy="4137189"/>
          </a:xfrm>
          <a:prstGeom prst="rect">
            <a:avLst/>
          </a:prstGeom>
          <a:noFill/>
        </p:spPr>
      </p:pic>
      <p:pic>
        <p:nvPicPr>
          <p:cNvPr id="8" name="Picture 7" descr="A graph with blue dots and a red line&#10;&#10;Description automatically generated">
            <a:extLst>
              <a:ext uri="{FF2B5EF4-FFF2-40B4-BE49-F238E27FC236}">
                <a16:creationId xmlns:a16="http://schemas.microsoft.com/office/drawing/2014/main" id="{C3212A2A-1E20-3AA2-A155-89449D8EA6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" r="26112" b="-1"/>
          <a:stretch/>
        </p:blipFill>
        <p:spPr>
          <a:xfrm>
            <a:off x="6459795" y="2024780"/>
            <a:ext cx="4894006" cy="41371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97089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1128712"/>
            <a:ext cx="4238534" cy="1321879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  <a:noFill/>
        </p:spPr>
        <p:txBody>
          <a:bodyPr anchor="t">
            <a:normAutofit fontScale="62500" lnSpcReduction="2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Data Collection and features</a:t>
            </a:r>
          </a:p>
          <a:p>
            <a:r>
              <a:rPr lang="en-US" dirty="0"/>
              <a:t>Data preprocessing </a:t>
            </a:r>
          </a:p>
          <a:p>
            <a:r>
              <a:rPr lang="en-US" dirty="0"/>
              <a:t>Exploratory data analysis (EDA)</a:t>
            </a:r>
          </a:p>
          <a:p>
            <a:r>
              <a:rPr lang="en-US" dirty="0"/>
              <a:t>Model building</a:t>
            </a:r>
          </a:p>
          <a:p>
            <a:r>
              <a:rPr lang="en-US" dirty="0"/>
              <a:t>Model evaluation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 and recommendations</a:t>
            </a:r>
          </a:p>
          <a:p>
            <a:r>
              <a:rPr lang="en-US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4DC08-3B58-5356-9667-A4B7AC27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conclusion and recommendations</a:t>
            </a:r>
          </a:p>
        </p:txBody>
      </p:sp>
      <p:graphicFrame>
        <p:nvGraphicFramePr>
          <p:cNvPr id="5" name="Table Placeholder 2">
            <a:extLst>
              <a:ext uri="{FF2B5EF4-FFF2-40B4-BE49-F238E27FC236}">
                <a16:creationId xmlns:a16="http://schemas.microsoft.com/office/drawing/2014/main" id="{CA7E04F3-5DEB-1613-36C9-AC0144024A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2363411"/>
              </p:ext>
            </p:extLst>
          </p:nvPr>
        </p:nvGraphicFramePr>
        <p:xfrm>
          <a:off x="613186" y="2107800"/>
          <a:ext cx="10965628" cy="39201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7596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3187B-0181-4FCA-0FB9-390C92242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Future work</a:t>
            </a:r>
          </a:p>
        </p:txBody>
      </p:sp>
      <p:graphicFrame>
        <p:nvGraphicFramePr>
          <p:cNvPr id="5" name="Table Placeholder 2">
            <a:extLst>
              <a:ext uri="{FF2B5EF4-FFF2-40B4-BE49-F238E27FC236}">
                <a16:creationId xmlns:a16="http://schemas.microsoft.com/office/drawing/2014/main" id="{EB8CBA23-2225-D3A0-324B-2DD98F37A7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4310468"/>
              </p:ext>
            </p:extLst>
          </p:nvPr>
        </p:nvGraphicFramePr>
        <p:xfrm>
          <a:off x="613186" y="2107800"/>
          <a:ext cx="10965628" cy="39201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486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8BE55-CC28-BE01-92E6-0223BC507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E9D885-4BAB-E3AE-D67C-9183DDDAD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Objective: </a:t>
            </a:r>
            <a:r>
              <a:rPr lang="en-US" dirty="0"/>
              <a:t>Forecast weekly sales using historical data</a:t>
            </a:r>
          </a:p>
          <a:p>
            <a:r>
              <a:rPr lang="en-US" b="1" dirty="0"/>
              <a:t>Significance: </a:t>
            </a:r>
            <a:r>
              <a:rPr lang="en-US" dirty="0"/>
              <a:t>Optimize resource allocation and improve operational efficiency. </a:t>
            </a:r>
          </a:p>
        </p:txBody>
      </p:sp>
      <p:pic>
        <p:nvPicPr>
          <p:cNvPr id="11" name="Picture Placeholder 10" descr="A building with a sign on it&#10;&#10;Description automatically generated">
            <a:extLst>
              <a:ext uri="{FF2B5EF4-FFF2-40B4-BE49-F238E27FC236}">
                <a16:creationId xmlns:a16="http://schemas.microsoft.com/office/drawing/2014/main" id="{D8EB2E48-4529-1987-25D8-1F8E6999021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6554" r="26554"/>
          <a:stretch>
            <a:fillRect/>
          </a:stretch>
        </p:blipFill>
        <p:spPr/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A91767-3CF0-98EE-F8C7-0DF98270A7A6}"/>
              </a:ext>
            </a:extLst>
          </p:cNvPr>
          <p:cNvSpPr txBox="1"/>
          <p:nvPr/>
        </p:nvSpPr>
        <p:spPr>
          <a:xfrm>
            <a:off x="0" y="6858000"/>
            <a:ext cx="42878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flickr.com/photos/jeepersmedia/27252560414/in/photolist-HwduKh-9cfMTM-JsfWwk-XqJ7V-TbRLUy-Hwd89v-JikyPy-HwcAiT-nm5Pjr-nm47Le-oBZhAv-okuMsB-oWQtwT-oEkMYm-oEktNT-7PhqkX-B1iuP-ot45zr-ot4z24-ot4jN5-ot45Bv-ot45fP-oWQt5k-oUNzCN-oWQtsp-oEmsdV-oUNA1m-oWNHhE-pe6XER-pe4ZGh-oKxJT4-oWAN7F-oWAMPB-pdQ9Hk-oUNAQC-pe6XS4-pe4ZHQ-pe6Xwp-nnoF1c-nhfce7-ns6aZS-b7YTT-fbSQCF-2we7x-2L169-oWFWLu-2L15b-2L14Q-5YkA7-oB3eAy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530195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EDC1C-2DD9-67E5-20AF-F8FA27C90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</p:spPr>
        <p:txBody>
          <a:bodyPr anchor="ctr">
            <a:normAutofit/>
          </a:bodyPr>
          <a:lstStyle/>
          <a:p>
            <a:r>
              <a:rPr lang="en-US" dirty="0"/>
              <a:t>Data collection and features</a:t>
            </a:r>
          </a:p>
        </p:txBody>
      </p:sp>
      <p:pic>
        <p:nvPicPr>
          <p:cNvPr id="8" name="Picture 7" descr="A circular pattern of dots and lines&#10;&#10;Description automatically generated">
            <a:extLst>
              <a:ext uri="{FF2B5EF4-FFF2-40B4-BE49-F238E27FC236}">
                <a16:creationId xmlns:a16="http://schemas.microsoft.com/office/drawing/2014/main" id="{9E9A956A-5AA2-E44B-1C75-BDC6D44909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65" r="31821"/>
          <a:stretch/>
        </p:blipFill>
        <p:spPr>
          <a:xfrm>
            <a:off x="20" y="10"/>
            <a:ext cx="4287818" cy="6857990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1BE431-0FF8-6BA0-B039-0C4E01E4D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/>
          <a:p>
            <a:r>
              <a:rPr lang="en-US" b="1"/>
              <a:t>Source: </a:t>
            </a:r>
            <a:r>
              <a:rPr lang="en-US"/>
              <a:t>internal Walmart dataset from Kaggle</a:t>
            </a:r>
          </a:p>
          <a:p>
            <a:r>
              <a:rPr lang="en-US" b="1"/>
              <a:t>Key features: </a:t>
            </a:r>
            <a:r>
              <a:rPr lang="en-US"/>
              <a:t>store id, sales date, weekly sales, holiday flag, temperature, fuel prices, cpi,and unemployment rate.</a:t>
            </a:r>
          </a:p>
          <a:p>
            <a:r>
              <a:rPr lang="en-US" b="1"/>
              <a:t>Impact: </a:t>
            </a:r>
            <a:r>
              <a:rPr lang="en-US"/>
              <a:t>features selected based on influence on consumer behavior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735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Data preprocessing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024781"/>
            <a:ext cx="3462338" cy="413718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/>
              <a:t>Missing values: </a:t>
            </a:r>
            <a:r>
              <a:rPr lang="en-US" dirty="0"/>
              <a:t>Imputed using median values for `</a:t>
            </a:r>
            <a:r>
              <a:rPr lang="en-US" dirty="0" err="1"/>
              <a:t>Weekly_Sales</a:t>
            </a:r>
            <a:r>
              <a:rPr lang="en-US" dirty="0"/>
              <a:t>`, `CPI`, and `Unemployment`. </a:t>
            </a:r>
          </a:p>
          <a:p>
            <a:r>
              <a:rPr lang="en-US" b="1" dirty="0"/>
              <a:t>Error Corrections: </a:t>
            </a:r>
            <a:r>
              <a:rPr lang="en-US" dirty="0"/>
              <a:t>Adjustments made for negative sales figures. </a:t>
            </a:r>
          </a:p>
          <a:p>
            <a:r>
              <a:rPr lang="en-US" b="1" dirty="0"/>
              <a:t>Feature Engineering: </a:t>
            </a:r>
            <a:r>
              <a:rPr lang="en-US" dirty="0"/>
              <a:t>Date attributes expanded, holiday impacts categorized, temperature binned.</a:t>
            </a:r>
          </a:p>
        </p:txBody>
      </p:sp>
      <p:pic>
        <p:nvPicPr>
          <p:cNvPr id="5" name="Picture 4" descr="A group of colorful squares&#10;&#10;Description automatically generated">
            <a:extLst>
              <a:ext uri="{FF2B5EF4-FFF2-40B4-BE49-F238E27FC236}">
                <a16:creationId xmlns:a16="http://schemas.microsoft.com/office/drawing/2014/main" id="{AED2581D-8BC6-D0E0-D19A-ECC7BD187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863" y="2164180"/>
            <a:ext cx="6325352" cy="18791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6AB41-778E-5589-D564-27F25BDD7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</p:spPr>
        <p:txBody>
          <a:bodyPr anchor="b">
            <a:normAutofit/>
          </a:bodyPr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5" name="Picture 4" descr="Pipette adding DNA sample to a petri dish">
            <a:extLst>
              <a:ext uri="{FF2B5EF4-FFF2-40B4-BE49-F238E27FC236}">
                <a16:creationId xmlns:a16="http://schemas.microsoft.com/office/drawing/2014/main" id="{24CDF76C-792D-4391-59E2-7C3D41D0F8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1" r="28354"/>
          <a:stretch/>
        </p:blipFill>
        <p:spPr>
          <a:xfrm>
            <a:off x="-28882" y="10"/>
            <a:ext cx="6115050" cy="6857990"/>
          </a:xfrm>
          <a:prstGeom prst="parallelogram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C62D391-39E3-A2A3-5FE3-999BD6E66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</p:spPr>
        <p:txBody>
          <a:bodyPr anchor="t">
            <a:normAutofit/>
          </a:bodyPr>
          <a:lstStyle/>
          <a:p>
            <a:r>
              <a:rPr lang="en-US" b="1" dirty="0"/>
              <a:t>Correlation Analysis: </a:t>
            </a:r>
            <a:r>
              <a:rPr lang="en-US" dirty="0"/>
              <a:t>Identify relationships between sales and variables like store size, temperature, and CPI. </a:t>
            </a:r>
          </a:p>
          <a:p>
            <a:r>
              <a:rPr lang="en-US" b="1" dirty="0"/>
              <a:t>Trend Analysis: </a:t>
            </a:r>
            <a:r>
              <a:rPr lang="en-US" dirty="0"/>
              <a:t>Sales trends over years, months, and specific holiday periods.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534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5C2F8-DD2C-C955-7C38-BFAADF5CA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HEATMAP</a:t>
            </a:r>
          </a:p>
        </p:txBody>
      </p:sp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1120EC5E-AE5A-A8BB-4BB1-61920960A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168" y="1268413"/>
            <a:ext cx="8729663" cy="539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58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9D380-014A-106C-20F9-4CBF502B8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Annual sales trends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9C4E46-9E5C-993F-4257-AFCA4CEE6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468" y="1691324"/>
            <a:ext cx="5510570" cy="42482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08970F-1129-4F3E-38B8-E6EBDB549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34" y="1691324"/>
            <a:ext cx="5972534" cy="426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90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5C2F8-DD2C-C955-7C38-BFAADF5CA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sales trends</a:t>
            </a:r>
          </a:p>
        </p:txBody>
      </p:sp>
      <p:pic>
        <p:nvPicPr>
          <p:cNvPr id="5" name="Picture 4" descr="A colorful circle with numbers and text&#10;&#10;Description automatically generated">
            <a:extLst>
              <a:ext uri="{FF2B5EF4-FFF2-40B4-BE49-F238E27FC236}">
                <a16:creationId xmlns:a16="http://schemas.microsoft.com/office/drawing/2014/main" id="{65AAC344-673C-0CDF-5046-6FDB70E9A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38" y="1690688"/>
            <a:ext cx="8982338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4046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{B42776EF-99FA-443D-BDE0-E278605CDC33}tf55661986_win32</Template>
  <TotalTime>220</TotalTime>
  <Words>380</Words>
  <Application>Microsoft Macintosh PowerPoint</Application>
  <PresentationFormat>Widescreen</PresentationFormat>
  <Paragraphs>74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Aptos</vt:lpstr>
      <vt:lpstr>Aptos Narrow</vt:lpstr>
      <vt:lpstr>Arial</vt:lpstr>
      <vt:lpstr>Calibri</vt:lpstr>
      <vt:lpstr>Calibri Light</vt:lpstr>
      <vt:lpstr>Wingdings</vt:lpstr>
      <vt:lpstr>Custom</vt:lpstr>
      <vt:lpstr>Predictive forecasting for Walmart sales data 2024-05-01 Leveraging machine learning for enhanced decision-making</vt:lpstr>
      <vt:lpstr>AGENDA</vt:lpstr>
      <vt:lpstr>Introduction</vt:lpstr>
      <vt:lpstr>Data collection and features</vt:lpstr>
      <vt:lpstr>Data preprocessing</vt:lpstr>
      <vt:lpstr>Exploratory data analysis</vt:lpstr>
      <vt:lpstr>CORRELATION HEATMAP</vt:lpstr>
      <vt:lpstr>Annual sales trends</vt:lpstr>
      <vt:lpstr>Monthly sales trends</vt:lpstr>
      <vt:lpstr>Weekly sales trends</vt:lpstr>
      <vt:lpstr>Impact of Fuel on Sales</vt:lpstr>
      <vt:lpstr>Sales by holidays</vt:lpstr>
      <vt:lpstr>Model building </vt:lpstr>
      <vt:lpstr>Multiple Linear Regression</vt:lpstr>
      <vt:lpstr>KNN (k-NEAREST NEIGHBOUR)</vt:lpstr>
      <vt:lpstr>Decision Tree</vt:lpstr>
      <vt:lpstr>Random forest</vt:lpstr>
      <vt:lpstr>Model Evaluation</vt:lpstr>
      <vt:lpstr>PowerPoint Presentation</vt:lpstr>
      <vt:lpstr>conclusion and recommendations</vt:lpstr>
      <vt:lpstr>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 forecasting for Walmart sales data 2024-05-01 Leveraging machine learning for enhanced decision-making</dc:title>
  <dc:creator>Alex Weber</dc:creator>
  <cp:lastModifiedBy>Bolisetti, Lakshmi Mounika</cp:lastModifiedBy>
  <cp:revision>6</cp:revision>
  <dcterms:created xsi:type="dcterms:W3CDTF">2024-04-30T21:21:07Z</dcterms:created>
  <dcterms:modified xsi:type="dcterms:W3CDTF">2024-05-01T22:04:50Z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